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Lato" panose="020F0502020204030203" pitchFamily="34" charset="0"/>
      <p:regular r:id="rId12"/>
    </p:embeddedFont>
    <p:embeddedFont>
      <p:font typeface="Lato Bold" panose="020F0502020204030203" charset="0"/>
      <p:regular r:id="rId13"/>
    </p:embeddedFont>
    <p:embeddedFont>
      <p:font typeface="Open Sans 1 Bold" panose="020B0604020202020204" charset="0"/>
      <p:regular r:id="rId14"/>
    </p:embeddedFont>
    <p:embeddedFont>
      <p:font typeface="Open Sans 2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dn.table.media/assets/briefings/bildung/herning-declaration-eu2025-final-to-be-endorsed-12-september-2025_.pdf"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viaa.gov.lv/lv/media/47669/download?attachment"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mailto:ikvd@ikvd.gov.lv"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a:off x="1575824" y="709134"/>
            <a:ext cx="3397941" cy="2182783"/>
          </a:xfrm>
          <a:custGeom>
            <a:avLst/>
            <a:gdLst/>
            <a:ahLst/>
            <a:cxnLst/>
            <a:rect l="l" t="t" r="r" b="b"/>
            <a:pathLst>
              <a:path w="3397941" h="2182783">
                <a:moveTo>
                  <a:pt x="0" y="0"/>
                </a:moveTo>
                <a:lnTo>
                  <a:pt x="3397941" y="0"/>
                </a:lnTo>
                <a:lnTo>
                  <a:pt x="3397941" y="2182783"/>
                </a:lnTo>
                <a:lnTo>
                  <a:pt x="0" y="2182783"/>
                </a:lnTo>
                <a:lnTo>
                  <a:pt x="0" y="0"/>
                </a:lnTo>
                <a:close/>
              </a:path>
            </a:pathLst>
          </a:custGeom>
          <a:blipFill>
            <a:blip r:embed="rId2"/>
            <a:stretch>
              <a:fillRect/>
            </a:stretch>
          </a:blipFill>
        </p:spPr>
      </p:sp>
      <p:sp>
        <p:nvSpPr>
          <p:cNvPr id="3" name="Freeform 3"/>
          <p:cNvSpPr/>
          <p:nvPr/>
        </p:nvSpPr>
        <p:spPr>
          <a:xfrm>
            <a:off x="5963070" y="458155"/>
            <a:ext cx="4027114" cy="2684742"/>
          </a:xfrm>
          <a:custGeom>
            <a:avLst/>
            <a:gdLst/>
            <a:ahLst/>
            <a:cxnLst/>
            <a:rect l="l" t="t" r="r" b="b"/>
            <a:pathLst>
              <a:path w="4027114" h="2684742">
                <a:moveTo>
                  <a:pt x="0" y="0"/>
                </a:moveTo>
                <a:lnTo>
                  <a:pt x="4027113" y="0"/>
                </a:lnTo>
                <a:lnTo>
                  <a:pt x="4027113" y="2684742"/>
                </a:lnTo>
                <a:lnTo>
                  <a:pt x="0" y="2684742"/>
                </a:lnTo>
                <a:lnTo>
                  <a:pt x="0" y="0"/>
                </a:lnTo>
                <a:close/>
              </a:path>
            </a:pathLst>
          </a:custGeom>
          <a:blipFill>
            <a:blip r:embed="rId3"/>
            <a:stretch>
              <a:fillRect/>
            </a:stretch>
          </a:blipFill>
        </p:spPr>
      </p:sp>
      <p:sp>
        <p:nvSpPr>
          <p:cNvPr id="4" name="Freeform 4"/>
          <p:cNvSpPr/>
          <p:nvPr/>
        </p:nvSpPr>
        <p:spPr>
          <a:xfrm>
            <a:off x="11630803" y="941695"/>
            <a:ext cx="5628497" cy="1717662"/>
          </a:xfrm>
          <a:custGeom>
            <a:avLst/>
            <a:gdLst/>
            <a:ahLst/>
            <a:cxnLst/>
            <a:rect l="l" t="t" r="r" b="b"/>
            <a:pathLst>
              <a:path w="5628497" h="1717662">
                <a:moveTo>
                  <a:pt x="0" y="0"/>
                </a:moveTo>
                <a:lnTo>
                  <a:pt x="5628497" y="0"/>
                </a:lnTo>
                <a:lnTo>
                  <a:pt x="5628497" y="1717662"/>
                </a:lnTo>
                <a:lnTo>
                  <a:pt x="0" y="1717662"/>
                </a:lnTo>
                <a:lnTo>
                  <a:pt x="0" y="0"/>
                </a:lnTo>
                <a:close/>
              </a:path>
            </a:pathLst>
          </a:custGeom>
          <a:blipFill>
            <a:blip r:embed="rId4"/>
            <a:stretch>
              <a:fillRect/>
            </a:stretch>
          </a:blipFill>
        </p:spPr>
      </p:sp>
      <p:sp>
        <p:nvSpPr>
          <p:cNvPr id="5" name="Freeform 5"/>
          <p:cNvSpPr/>
          <p:nvPr/>
        </p:nvSpPr>
        <p:spPr>
          <a:xfrm>
            <a:off x="3569691" y="3595705"/>
            <a:ext cx="11148619" cy="1547795"/>
          </a:xfrm>
          <a:custGeom>
            <a:avLst/>
            <a:gdLst/>
            <a:ahLst/>
            <a:cxnLst/>
            <a:rect l="l" t="t" r="r" b="b"/>
            <a:pathLst>
              <a:path w="11148619" h="1547795">
                <a:moveTo>
                  <a:pt x="0" y="0"/>
                </a:moveTo>
                <a:lnTo>
                  <a:pt x="11148618" y="0"/>
                </a:lnTo>
                <a:lnTo>
                  <a:pt x="11148618" y="1547795"/>
                </a:lnTo>
                <a:lnTo>
                  <a:pt x="0" y="1547795"/>
                </a:lnTo>
                <a:lnTo>
                  <a:pt x="0" y="0"/>
                </a:lnTo>
                <a:close/>
              </a:path>
            </a:pathLst>
          </a:custGeom>
          <a:blipFill>
            <a:blip r:embed="rId5"/>
            <a:stretch>
              <a:fillRect t="-60264"/>
            </a:stretch>
          </a:blipFill>
        </p:spPr>
      </p:sp>
      <p:sp>
        <p:nvSpPr>
          <p:cNvPr id="7" name="Freeform 7"/>
          <p:cNvSpPr/>
          <p:nvPr/>
        </p:nvSpPr>
        <p:spPr>
          <a:xfrm>
            <a:off x="273253" y="8935668"/>
            <a:ext cx="17741493" cy="776190"/>
          </a:xfrm>
          <a:custGeom>
            <a:avLst/>
            <a:gdLst/>
            <a:ahLst/>
            <a:cxnLst/>
            <a:rect l="l" t="t" r="r" b="b"/>
            <a:pathLst>
              <a:path w="17741493" h="776190">
                <a:moveTo>
                  <a:pt x="0" y="0"/>
                </a:moveTo>
                <a:lnTo>
                  <a:pt x="17741494" y="0"/>
                </a:lnTo>
                <a:lnTo>
                  <a:pt x="17741494" y="776190"/>
                </a:lnTo>
                <a:lnTo>
                  <a:pt x="0" y="776190"/>
                </a:lnTo>
                <a:lnTo>
                  <a:pt x="0" y="0"/>
                </a:lnTo>
                <a:close/>
              </a:path>
            </a:pathLst>
          </a:custGeom>
          <a:blipFill>
            <a:blip r:embed="rId6"/>
            <a:stretch>
              <a:fillRect/>
            </a:stretch>
          </a:blipFill>
        </p:spPr>
      </p:sp>
      <p:sp>
        <p:nvSpPr>
          <p:cNvPr id="8" name="TextBox 7">
            <a:extLst>
              <a:ext uri="{FF2B5EF4-FFF2-40B4-BE49-F238E27FC236}">
                <a16:creationId xmlns:a16="http://schemas.microsoft.com/office/drawing/2014/main" id="{7F3DBB36-185E-AD13-7490-1AB5A71CF157}"/>
              </a:ext>
            </a:extLst>
          </p:cNvPr>
          <p:cNvSpPr txBox="1"/>
          <p:nvPr/>
        </p:nvSpPr>
        <p:spPr>
          <a:xfrm>
            <a:off x="5257800" y="5110316"/>
            <a:ext cx="7467600" cy="2092881"/>
          </a:xfrm>
          <a:prstGeom prst="rect">
            <a:avLst/>
          </a:prstGeom>
          <a:noFill/>
        </p:spPr>
        <p:txBody>
          <a:bodyPr wrap="square" rtlCol="0">
            <a:spAutoFit/>
          </a:bodyPr>
          <a:lstStyle/>
          <a:p>
            <a:pPr algn="ctr">
              <a:lnSpc>
                <a:spcPct val="100000"/>
              </a:lnSpc>
              <a:spcBef>
                <a:spcPts val="600"/>
              </a:spcBef>
            </a:pPr>
            <a:r>
              <a:rPr lang="lv-LV" sz="2400" dirty="0">
                <a:latin typeface="Aptos" panose="020B0004020202020204" pitchFamily="34" charset="0"/>
                <a:cs typeface="Times New Roman" panose="02020603050405020304" pitchFamily="18" charset="0"/>
              </a:rPr>
              <a:t>Kvalitātes vērtēšanas departamenta </a:t>
            </a:r>
          </a:p>
          <a:p>
            <a:pPr algn="ctr">
              <a:lnSpc>
                <a:spcPct val="100000"/>
              </a:lnSpc>
              <a:spcBef>
                <a:spcPts val="600"/>
              </a:spcBef>
            </a:pPr>
            <a:r>
              <a:rPr lang="lv-LV" sz="2400" dirty="0">
                <a:latin typeface="Aptos" panose="020B0004020202020204" pitchFamily="34" charset="0"/>
                <a:cs typeface="Times New Roman" panose="02020603050405020304" pitchFamily="18" charset="0"/>
              </a:rPr>
              <a:t>projekta EQAVET koordinatore</a:t>
            </a:r>
          </a:p>
          <a:p>
            <a:pPr algn="ctr">
              <a:lnSpc>
                <a:spcPct val="100000"/>
              </a:lnSpc>
              <a:spcBef>
                <a:spcPts val="600"/>
              </a:spcBef>
            </a:pPr>
            <a:r>
              <a:rPr lang="lv-LV" sz="2400" dirty="0">
                <a:latin typeface="Aptos" panose="020B0004020202020204" pitchFamily="34" charset="0"/>
                <a:cs typeface="Times New Roman" panose="02020603050405020304" pitchFamily="18" charset="0"/>
              </a:rPr>
              <a:t>Agija Reča-Danga</a:t>
            </a:r>
          </a:p>
          <a:p>
            <a:pPr algn="ctr"/>
            <a:endParaRPr lang="lv-LV" sz="2400" dirty="0">
              <a:latin typeface="Aptos" panose="020B0004020202020204" pitchFamily="34" charset="0"/>
              <a:cs typeface="Times New Roman" panose="02020603050405020304" pitchFamily="18" charset="0"/>
            </a:endParaRPr>
          </a:p>
          <a:p>
            <a:pPr algn="ctr"/>
            <a:r>
              <a:rPr lang="lv-LV" sz="2400" dirty="0">
                <a:latin typeface="Aptos" panose="020B0004020202020204" pitchFamily="34" charset="0"/>
                <a:cs typeface="Times New Roman" panose="02020603050405020304" pitchFamily="18" charset="0"/>
              </a:rPr>
              <a:t>14.01.2025.</a:t>
            </a:r>
            <a:endParaRPr lang="en-GB" sz="2400" dirty="0">
              <a:latin typeface="Aptos" panose="020B000402020202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a:hlinkClick r:id="rId2" tooltip="https://cdn.table.media/assets/briefings/bildung/herning-declaration-eu2025-final-to-be-endorsed-12-september-2025_.pdf"/>
          </p:cNvPr>
          <p:cNvSpPr/>
          <p:nvPr/>
        </p:nvSpPr>
        <p:spPr>
          <a:xfrm>
            <a:off x="1028700" y="1028700"/>
            <a:ext cx="11301259" cy="1384404"/>
          </a:xfrm>
          <a:custGeom>
            <a:avLst/>
            <a:gdLst/>
            <a:ahLst/>
            <a:cxnLst/>
            <a:rect l="l" t="t" r="r" b="b"/>
            <a:pathLst>
              <a:path w="11301259" h="1384404">
                <a:moveTo>
                  <a:pt x="0" y="0"/>
                </a:moveTo>
                <a:lnTo>
                  <a:pt x="11301259" y="0"/>
                </a:lnTo>
                <a:lnTo>
                  <a:pt x="11301259" y="1384404"/>
                </a:lnTo>
                <a:lnTo>
                  <a:pt x="0" y="1384404"/>
                </a:lnTo>
                <a:lnTo>
                  <a:pt x="0" y="0"/>
                </a:lnTo>
                <a:close/>
              </a:path>
            </a:pathLst>
          </a:custGeom>
          <a:blipFill>
            <a:blip r:embed="rId3"/>
            <a:stretch>
              <a:fillRect/>
            </a:stretch>
          </a:blipFill>
        </p:spPr>
      </p:sp>
      <p:sp>
        <p:nvSpPr>
          <p:cNvPr id="3" name="Freeform 3"/>
          <p:cNvSpPr/>
          <p:nvPr/>
        </p:nvSpPr>
        <p:spPr>
          <a:xfrm>
            <a:off x="11096709" y="3403546"/>
            <a:ext cx="5252803" cy="3990502"/>
          </a:xfrm>
          <a:custGeom>
            <a:avLst/>
            <a:gdLst/>
            <a:ahLst/>
            <a:cxnLst/>
            <a:rect l="l" t="t" r="r" b="b"/>
            <a:pathLst>
              <a:path w="5252803" h="3990502">
                <a:moveTo>
                  <a:pt x="0" y="0"/>
                </a:moveTo>
                <a:lnTo>
                  <a:pt x="5252803" y="0"/>
                </a:lnTo>
                <a:lnTo>
                  <a:pt x="5252803" y="3990502"/>
                </a:lnTo>
                <a:lnTo>
                  <a:pt x="0" y="3990502"/>
                </a:lnTo>
                <a:lnTo>
                  <a:pt x="0" y="0"/>
                </a:lnTo>
                <a:close/>
              </a:path>
            </a:pathLst>
          </a:custGeom>
          <a:blipFill>
            <a:blip r:embed="rId4"/>
            <a:stretch>
              <a:fillRect/>
            </a:stretch>
          </a:blipFill>
        </p:spPr>
      </p:sp>
      <p:sp>
        <p:nvSpPr>
          <p:cNvPr id="4" name="TextBox 4"/>
          <p:cNvSpPr txBox="1"/>
          <p:nvPr/>
        </p:nvSpPr>
        <p:spPr>
          <a:xfrm>
            <a:off x="1253800" y="2796630"/>
            <a:ext cx="8874197" cy="5887601"/>
          </a:xfrm>
          <a:prstGeom prst="rect">
            <a:avLst/>
          </a:prstGeom>
        </p:spPr>
        <p:txBody>
          <a:bodyPr lIns="0" tIns="0" rIns="0" bIns="0" rtlCol="0" anchor="t">
            <a:spAutoFit/>
          </a:bodyPr>
          <a:lstStyle/>
          <a:p>
            <a:pPr algn="l">
              <a:lnSpc>
                <a:spcPts val="4661"/>
              </a:lnSpc>
            </a:pPr>
            <a:r>
              <a:rPr lang="en-US" sz="3329">
                <a:solidFill>
                  <a:srgbClr val="000000"/>
                </a:solidFill>
                <a:latin typeface="Lato"/>
                <a:ea typeface="Lato"/>
                <a:cs typeface="Lato"/>
                <a:sym typeface="Lato"/>
              </a:rPr>
              <a:t>Apņemas stiprināt pievilcīgu, iekļaujošu un augstas kvalitātes PI sistēmu Eiropā, cieši saskaņojot to ar darba tirgus un sabiedrības pārmaiņām, risinot prasmju trūkumu, izmantojot digitālās un zaļās pārejas (tostarp MI) sniegtās iespējas, balstoties uz sociālo dialogu, starptautisku sadarbību un kopīgiem ES rīkiem, lai veicinātu ilgtspējīgu konkurētspēju un kvalitatīvas darbavietas.</a:t>
            </a:r>
          </a:p>
          <a:p>
            <a:pPr algn="l">
              <a:lnSpc>
                <a:spcPts val="4661"/>
              </a:lnSpc>
            </a:pPr>
            <a:endParaRPr lang="en-US" sz="3329">
              <a:solidFill>
                <a:srgbClr val="000000"/>
              </a:solidFill>
              <a:latin typeface="Lato"/>
              <a:ea typeface="Lato"/>
              <a:cs typeface="Lato"/>
              <a:sym typeface="Lato"/>
            </a:endParaRPr>
          </a:p>
        </p:txBody>
      </p:sp>
      <p:sp>
        <p:nvSpPr>
          <p:cNvPr id="5" name="TextBox 5"/>
          <p:cNvSpPr txBox="1"/>
          <p:nvPr/>
        </p:nvSpPr>
        <p:spPr>
          <a:xfrm>
            <a:off x="12329959" y="7380529"/>
            <a:ext cx="3050288" cy="255326"/>
          </a:xfrm>
          <a:prstGeom prst="rect">
            <a:avLst/>
          </a:prstGeom>
        </p:spPr>
        <p:txBody>
          <a:bodyPr wrap="square" lIns="0" tIns="0" rIns="0" bIns="0" rtlCol="0" anchor="t">
            <a:spAutoFit/>
          </a:bodyPr>
          <a:lstStyle/>
          <a:p>
            <a:pPr algn="ctr">
              <a:lnSpc>
                <a:spcPts val="2240"/>
              </a:lnSpc>
              <a:spcBef>
                <a:spcPct val="0"/>
              </a:spcBef>
            </a:pPr>
            <a:r>
              <a:rPr lang="en-US" sz="1600" dirty="0" err="1">
                <a:solidFill>
                  <a:srgbClr val="000000"/>
                </a:solidFill>
                <a:latin typeface="Lato"/>
                <a:ea typeface="Lato"/>
                <a:cs typeface="Lato"/>
                <a:sym typeface="Lato"/>
              </a:rPr>
              <a:t>Attēls</a:t>
            </a:r>
            <a:r>
              <a:rPr lang="en-US" sz="1600" dirty="0">
                <a:solidFill>
                  <a:srgbClr val="000000"/>
                </a:solidFill>
                <a:latin typeface="Lato"/>
                <a:ea typeface="Lato"/>
                <a:cs typeface="Lato"/>
                <a:sym typeface="Lato"/>
              </a:rPr>
              <a:t>: www.eurochambres.eu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TextBox 2"/>
          <p:cNvSpPr txBox="1"/>
          <p:nvPr/>
        </p:nvSpPr>
        <p:spPr>
          <a:xfrm>
            <a:off x="8709361" y="1516324"/>
            <a:ext cx="5675209" cy="1028701"/>
          </a:xfrm>
          <a:prstGeom prst="rect">
            <a:avLst/>
          </a:prstGeom>
        </p:spPr>
        <p:txBody>
          <a:bodyPr lIns="0" tIns="0" rIns="0" bIns="0" rtlCol="0" anchor="t">
            <a:spAutoFit/>
          </a:bodyPr>
          <a:lstStyle/>
          <a:p>
            <a:pPr marL="647694" lvl="1" indent="-323847" algn="just">
              <a:lnSpc>
                <a:spcPts val="4199"/>
              </a:lnSpc>
              <a:buFont typeface="Arial"/>
              <a:buChar char="•"/>
            </a:pPr>
            <a:r>
              <a:rPr lang="en-US" sz="2999" spc="-59">
                <a:solidFill>
                  <a:srgbClr val="1C191A"/>
                </a:solidFill>
                <a:latin typeface="Lato"/>
                <a:ea typeface="Lato"/>
                <a:cs typeface="Lato"/>
                <a:sym typeface="Lato"/>
              </a:rPr>
              <a:t>PI</a:t>
            </a:r>
            <a:r>
              <a:rPr lang="en-US" sz="2999" u="none" strike="noStrike" spc="-59">
                <a:solidFill>
                  <a:srgbClr val="1C191A"/>
                </a:solidFill>
                <a:latin typeface="Lato"/>
                <a:ea typeface="Lato"/>
                <a:cs typeface="Lato"/>
                <a:sym typeface="Lato"/>
              </a:rPr>
              <a:t> pievilcība, kvalitāte, izcilība</a:t>
            </a:r>
          </a:p>
          <a:p>
            <a:pPr marL="0" lvl="0" indent="0" algn="just">
              <a:lnSpc>
                <a:spcPts val="4199"/>
              </a:lnSpc>
              <a:spcBef>
                <a:spcPct val="0"/>
              </a:spcBef>
            </a:pPr>
            <a:endParaRPr lang="en-US" sz="2999" u="none" strike="noStrike" spc="-59">
              <a:solidFill>
                <a:srgbClr val="1C191A"/>
              </a:solidFill>
              <a:latin typeface="Lato"/>
              <a:ea typeface="Lato"/>
              <a:cs typeface="Lato"/>
              <a:sym typeface="Lato"/>
            </a:endParaRPr>
          </a:p>
        </p:txBody>
      </p:sp>
      <p:sp>
        <p:nvSpPr>
          <p:cNvPr id="3" name="TextBox 3"/>
          <p:cNvSpPr txBox="1"/>
          <p:nvPr/>
        </p:nvSpPr>
        <p:spPr>
          <a:xfrm>
            <a:off x="8709361" y="3815024"/>
            <a:ext cx="8781594" cy="1028701"/>
          </a:xfrm>
          <a:prstGeom prst="rect">
            <a:avLst/>
          </a:prstGeom>
        </p:spPr>
        <p:txBody>
          <a:bodyPr lIns="0" tIns="0" rIns="0" bIns="0" rtlCol="0" anchor="t">
            <a:spAutoFit/>
          </a:bodyPr>
          <a:lstStyle/>
          <a:p>
            <a:pPr marL="647694" lvl="1" indent="-323847" algn="just">
              <a:lnSpc>
                <a:spcPts val="4199"/>
              </a:lnSpc>
              <a:spcBef>
                <a:spcPct val="0"/>
              </a:spcBef>
              <a:buFont typeface="Arial"/>
              <a:buChar char="•"/>
            </a:pPr>
            <a:r>
              <a:rPr lang="en-US" sz="2999" b="1" spc="-59">
                <a:solidFill>
                  <a:srgbClr val="1C191A"/>
                </a:solidFill>
                <a:latin typeface="Lato Bold"/>
                <a:ea typeface="Lato Bold"/>
                <a:cs typeface="Lato Bold"/>
                <a:sym typeface="Lato Bold"/>
              </a:rPr>
              <a:t>D</a:t>
            </a:r>
            <a:r>
              <a:rPr lang="en-US" sz="2999" b="1" strike="noStrike" spc="-59">
                <a:solidFill>
                  <a:srgbClr val="1C191A"/>
                </a:solidFill>
                <a:latin typeface="Lato Bold"/>
                <a:ea typeface="Lato Bold"/>
                <a:cs typeface="Lato Bold"/>
                <a:sym typeface="Lato Bold"/>
              </a:rPr>
              <a:t>igitalizācija, inovācijas un nākotnes prasmes</a:t>
            </a:r>
          </a:p>
          <a:p>
            <a:pPr marL="0" lvl="0" indent="0" algn="just">
              <a:lnSpc>
                <a:spcPts val="4199"/>
              </a:lnSpc>
              <a:spcBef>
                <a:spcPct val="0"/>
              </a:spcBef>
            </a:pPr>
            <a:endParaRPr lang="en-US" sz="2999" b="1" strike="noStrike" spc="-59">
              <a:solidFill>
                <a:srgbClr val="1C191A"/>
              </a:solidFill>
              <a:latin typeface="Lato Bold"/>
              <a:ea typeface="Lato Bold"/>
              <a:cs typeface="Lato Bold"/>
              <a:sym typeface="Lato Bold"/>
            </a:endParaRPr>
          </a:p>
        </p:txBody>
      </p:sp>
      <p:sp>
        <p:nvSpPr>
          <p:cNvPr id="4" name="TextBox 4"/>
          <p:cNvSpPr txBox="1"/>
          <p:nvPr/>
        </p:nvSpPr>
        <p:spPr>
          <a:xfrm>
            <a:off x="8709361" y="2665674"/>
            <a:ext cx="7160871" cy="504826"/>
          </a:xfrm>
          <a:prstGeom prst="rect">
            <a:avLst/>
          </a:prstGeom>
        </p:spPr>
        <p:txBody>
          <a:bodyPr lIns="0" tIns="0" rIns="0" bIns="0" rtlCol="0" anchor="t">
            <a:spAutoFit/>
          </a:bodyPr>
          <a:lstStyle/>
          <a:p>
            <a:pPr marL="647694" lvl="1" indent="-323847" algn="just">
              <a:lnSpc>
                <a:spcPts val="4199"/>
              </a:lnSpc>
              <a:spcBef>
                <a:spcPct val="0"/>
              </a:spcBef>
              <a:buFont typeface="Arial"/>
              <a:buChar char="•"/>
            </a:pPr>
            <a:r>
              <a:rPr lang="en-US" sz="2999" spc="-59">
                <a:solidFill>
                  <a:srgbClr val="1C191A"/>
                </a:solidFill>
                <a:latin typeface="Lato"/>
                <a:ea typeface="Lato"/>
                <a:cs typeface="Lato"/>
                <a:sym typeface="Lato"/>
              </a:rPr>
              <a:t>I</a:t>
            </a:r>
            <a:r>
              <a:rPr lang="en-US" sz="2999" u="none" strike="noStrike" spc="-59">
                <a:solidFill>
                  <a:srgbClr val="1C191A"/>
                </a:solidFill>
                <a:latin typeface="Lato"/>
                <a:ea typeface="Lato"/>
                <a:cs typeface="Lato"/>
                <a:sym typeface="Lato"/>
              </a:rPr>
              <a:t>ekļaušana, vienlīdzība un mūžizglītība</a:t>
            </a:r>
          </a:p>
        </p:txBody>
      </p:sp>
      <p:sp>
        <p:nvSpPr>
          <p:cNvPr id="5" name="TextBox 5"/>
          <p:cNvSpPr txBox="1"/>
          <p:nvPr/>
        </p:nvSpPr>
        <p:spPr>
          <a:xfrm>
            <a:off x="8709361" y="4964374"/>
            <a:ext cx="7791152" cy="1028701"/>
          </a:xfrm>
          <a:prstGeom prst="rect">
            <a:avLst/>
          </a:prstGeom>
        </p:spPr>
        <p:txBody>
          <a:bodyPr lIns="0" tIns="0" rIns="0" bIns="0" rtlCol="0" anchor="t">
            <a:spAutoFit/>
          </a:bodyPr>
          <a:lstStyle/>
          <a:p>
            <a:pPr marL="647694" lvl="1" indent="-323847" algn="just">
              <a:lnSpc>
                <a:spcPts val="4199"/>
              </a:lnSpc>
              <a:spcBef>
                <a:spcPct val="0"/>
              </a:spcBef>
              <a:buFont typeface="Arial"/>
              <a:buChar char="•"/>
            </a:pPr>
            <a:r>
              <a:rPr lang="en-US" sz="2999" spc="-59">
                <a:solidFill>
                  <a:srgbClr val="1C191A"/>
                </a:solidFill>
                <a:latin typeface="Lato"/>
                <a:ea typeface="Lato"/>
                <a:cs typeface="Lato"/>
                <a:sym typeface="Lato"/>
              </a:rPr>
              <a:t>PI</a:t>
            </a:r>
            <a:r>
              <a:rPr lang="en-US" sz="2999" u="none" strike="noStrike" spc="-59">
                <a:solidFill>
                  <a:srgbClr val="1C191A"/>
                </a:solidFill>
                <a:latin typeface="Lato"/>
                <a:ea typeface="Lato"/>
                <a:cs typeface="Lato"/>
                <a:sym typeface="Lato"/>
              </a:rPr>
              <a:t> atbilstība darba tirgum un konkurētspēja</a:t>
            </a:r>
          </a:p>
          <a:p>
            <a:pPr marL="0" lvl="0" indent="0" algn="just">
              <a:lnSpc>
                <a:spcPts val="4199"/>
              </a:lnSpc>
              <a:spcBef>
                <a:spcPct val="0"/>
              </a:spcBef>
            </a:pPr>
            <a:endParaRPr lang="en-US" sz="2999" u="none" strike="noStrike" spc="-59">
              <a:solidFill>
                <a:srgbClr val="1C191A"/>
              </a:solidFill>
              <a:latin typeface="Lato"/>
              <a:ea typeface="Lato"/>
              <a:cs typeface="Lato"/>
              <a:sym typeface="Lato"/>
            </a:endParaRPr>
          </a:p>
        </p:txBody>
      </p:sp>
      <p:sp>
        <p:nvSpPr>
          <p:cNvPr id="6" name="TextBox 6"/>
          <p:cNvSpPr txBox="1"/>
          <p:nvPr/>
        </p:nvSpPr>
        <p:spPr>
          <a:xfrm>
            <a:off x="1410671" y="3662620"/>
            <a:ext cx="6188479" cy="2508254"/>
          </a:xfrm>
          <a:prstGeom prst="rect">
            <a:avLst/>
          </a:prstGeom>
        </p:spPr>
        <p:txBody>
          <a:bodyPr lIns="0" tIns="0" rIns="0" bIns="0" rtlCol="0" anchor="t">
            <a:spAutoFit/>
          </a:bodyPr>
          <a:lstStyle/>
          <a:p>
            <a:pPr marL="0" lvl="0" indent="0" algn="just">
              <a:lnSpc>
                <a:spcPts val="6500"/>
              </a:lnSpc>
              <a:spcBef>
                <a:spcPct val="0"/>
              </a:spcBef>
            </a:pPr>
            <a:r>
              <a:rPr lang="en-US" sz="6500">
                <a:solidFill>
                  <a:srgbClr val="253439"/>
                </a:solidFill>
                <a:latin typeface="Lato"/>
                <a:ea typeface="Lato"/>
                <a:cs typeface="Lato"/>
                <a:sym typeface="Lato"/>
              </a:rPr>
              <a:t>Naci</a:t>
            </a:r>
            <a:r>
              <a:rPr lang="en-US" sz="6500" u="none" strike="noStrike">
                <a:solidFill>
                  <a:srgbClr val="253439"/>
                </a:solidFill>
                <a:latin typeface="Lato"/>
                <a:ea typeface="Lato"/>
                <a:cs typeface="Lato"/>
                <a:sym typeface="Lato"/>
              </a:rPr>
              <a:t>onālā līmeņa rīcības virzieni </a:t>
            </a:r>
          </a:p>
          <a:p>
            <a:pPr marL="0" lvl="0" indent="0" algn="just">
              <a:lnSpc>
                <a:spcPts val="6500"/>
              </a:lnSpc>
              <a:spcBef>
                <a:spcPct val="0"/>
              </a:spcBef>
            </a:pPr>
            <a:r>
              <a:rPr lang="en-US" sz="6500" u="none" strike="noStrike">
                <a:solidFill>
                  <a:srgbClr val="253439"/>
                </a:solidFill>
                <a:latin typeface="Lato"/>
                <a:ea typeface="Lato"/>
                <a:cs typeface="Lato"/>
                <a:sym typeface="Lato"/>
              </a:rPr>
              <a:t>2026 - 2030</a:t>
            </a:r>
          </a:p>
        </p:txBody>
      </p:sp>
      <p:sp>
        <p:nvSpPr>
          <p:cNvPr id="7" name="TextBox 7"/>
          <p:cNvSpPr txBox="1"/>
          <p:nvPr/>
        </p:nvSpPr>
        <p:spPr>
          <a:xfrm>
            <a:off x="8709361" y="6113724"/>
            <a:ext cx="8083783" cy="931546"/>
          </a:xfrm>
          <a:prstGeom prst="rect">
            <a:avLst/>
          </a:prstGeom>
        </p:spPr>
        <p:txBody>
          <a:bodyPr lIns="0" tIns="0" rIns="0" bIns="0" rtlCol="0" anchor="t">
            <a:spAutoFit/>
          </a:bodyPr>
          <a:lstStyle/>
          <a:p>
            <a:pPr marL="647694" lvl="1" indent="-323847" algn="just">
              <a:lnSpc>
                <a:spcPts val="4199"/>
              </a:lnSpc>
              <a:spcBef>
                <a:spcPct val="0"/>
              </a:spcBef>
              <a:buFont typeface="Arial"/>
              <a:buChar char="•"/>
            </a:pPr>
            <a:r>
              <a:rPr lang="en-US" sz="2999" spc="-59">
                <a:solidFill>
                  <a:srgbClr val="1C191A"/>
                </a:solidFill>
                <a:latin typeface="Lato"/>
                <a:ea typeface="Lato"/>
                <a:cs typeface="Lato"/>
                <a:sym typeface="Lato"/>
              </a:rPr>
              <a:t>P</a:t>
            </a:r>
            <a:r>
              <a:rPr lang="en-US" sz="2999" u="none" strike="noStrike" spc="-59">
                <a:solidFill>
                  <a:srgbClr val="1C191A"/>
                </a:solidFill>
                <a:latin typeface="Lato"/>
                <a:ea typeface="Lato"/>
                <a:cs typeface="Lato"/>
                <a:sym typeface="Lato"/>
              </a:rPr>
              <a:t>edagogu, pasniedzēju un sistēmas kapacitāte</a:t>
            </a:r>
          </a:p>
          <a:p>
            <a:pPr marL="0" lvl="0" indent="0" algn="just">
              <a:lnSpc>
                <a:spcPts val="3359"/>
              </a:lnSpc>
              <a:spcBef>
                <a:spcPct val="0"/>
              </a:spcBef>
            </a:pPr>
            <a:endParaRPr lang="en-US" sz="2999" u="none" strike="noStrike" spc="-59">
              <a:solidFill>
                <a:srgbClr val="1C191A"/>
              </a:solidFill>
              <a:latin typeface="Lato"/>
              <a:ea typeface="Lato"/>
              <a:cs typeface="Lato"/>
              <a:sym typeface="Lato"/>
            </a:endParaRPr>
          </a:p>
        </p:txBody>
      </p:sp>
      <p:sp>
        <p:nvSpPr>
          <p:cNvPr id="8" name="TextBox 8"/>
          <p:cNvSpPr txBox="1"/>
          <p:nvPr/>
        </p:nvSpPr>
        <p:spPr>
          <a:xfrm>
            <a:off x="8709361" y="7263074"/>
            <a:ext cx="5675209" cy="1028701"/>
          </a:xfrm>
          <a:prstGeom prst="rect">
            <a:avLst/>
          </a:prstGeom>
        </p:spPr>
        <p:txBody>
          <a:bodyPr lIns="0" tIns="0" rIns="0" bIns="0" rtlCol="0" anchor="t">
            <a:spAutoFit/>
          </a:bodyPr>
          <a:lstStyle/>
          <a:p>
            <a:pPr marL="647694" lvl="1" indent="-323847" algn="just">
              <a:lnSpc>
                <a:spcPts val="4199"/>
              </a:lnSpc>
              <a:spcBef>
                <a:spcPct val="0"/>
              </a:spcBef>
              <a:buFont typeface="Arial"/>
              <a:buChar char="•"/>
            </a:pPr>
            <a:r>
              <a:rPr lang="en-US" sz="2999" spc="-59">
                <a:solidFill>
                  <a:srgbClr val="1C191A"/>
                </a:solidFill>
                <a:latin typeface="Lato"/>
                <a:ea typeface="Lato"/>
                <a:cs typeface="Lato"/>
                <a:sym typeface="Lato"/>
              </a:rPr>
              <a:t>E</a:t>
            </a:r>
            <a:r>
              <a:rPr lang="en-US" sz="2999" u="none" strike="noStrike" spc="-59">
                <a:solidFill>
                  <a:srgbClr val="1C191A"/>
                </a:solidFill>
                <a:latin typeface="Lato"/>
                <a:ea typeface="Lato"/>
                <a:cs typeface="Lato"/>
                <a:sym typeface="Lato"/>
              </a:rPr>
              <a:t>iropas dimensija un mobilitāte</a:t>
            </a:r>
          </a:p>
          <a:p>
            <a:pPr marL="0" lvl="0" indent="0" algn="just">
              <a:lnSpc>
                <a:spcPts val="4199"/>
              </a:lnSpc>
              <a:spcBef>
                <a:spcPct val="0"/>
              </a:spcBef>
            </a:pPr>
            <a:endParaRPr lang="en-US" sz="2999" u="none" strike="noStrike" spc="-59">
              <a:solidFill>
                <a:srgbClr val="1C191A"/>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1895511" y="1028700"/>
            <a:ext cx="4745029" cy="6703295"/>
          </a:xfrm>
          <a:custGeom>
            <a:avLst/>
            <a:gdLst/>
            <a:ahLst/>
            <a:cxnLst/>
            <a:rect l="l" t="t" r="r" b="b"/>
            <a:pathLst>
              <a:path w="4745029" h="6703295">
                <a:moveTo>
                  <a:pt x="0" y="0"/>
                </a:moveTo>
                <a:lnTo>
                  <a:pt x="4745029" y="0"/>
                </a:lnTo>
                <a:lnTo>
                  <a:pt x="4745029" y="6703295"/>
                </a:lnTo>
                <a:lnTo>
                  <a:pt x="0" y="6703295"/>
                </a:lnTo>
                <a:lnTo>
                  <a:pt x="0" y="0"/>
                </a:lnTo>
                <a:close/>
              </a:path>
            </a:pathLst>
          </a:custGeom>
          <a:blipFill>
            <a:blip r:embed="rId2"/>
            <a:stretch>
              <a:fillRect/>
            </a:stretch>
          </a:blipFill>
        </p:spPr>
      </p:sp>
      <p:sp>
        <p:nvSpPr>
          <p:cNvPr id="3" name="TextBox 3"/>
          <p:cNvSpPr txBox="1"/>
          <p:nvPr/>
        </p:nvSpPr>
        <p:spPr>
          <a:xfrm>
            <a:off x="8130255" y="2117237"/>
            <a:ext cx="8583884" cy="1214761"/>
          </a:xfrm>
          <a:prstGeom prst="rect">
            <a:avLst/>
          </a:prstGeom>
        </p:spPr>
        <p:txBody>
          <a:bodyPr lIns="0" tIns="0" rIns="0" bIns="0" rtlCol="0" anchor="t">
            <a:spAutoFit/>
          </a:bodyPr>
          <a:lstStyle/>
          <a:p>
            <a:pPr marL="0" lvl="0" indent="0" algn="ctr">
              <a:lnSpc>
                <a:spcPts val="4700"/>
              </a:lnSpc>
              <a:spcBef>
                <a:spcPct val="0"/>
              </a:spcBef>
            </a:pPr>
            <a:r>
              <a:rPr lang="en-US" sz="4700">
                <a:solidFill>
                  <a:srgbClr val="253439"/>
                </a:solidFill>
                <a:latin typeface="Lato"/>
                <a:ea typeface="Lato"/>
                <a:cs typeface="Lato"/>
                <a:sym typeface="Lato"/>
              </a:rPr>
              <a:t>Mākslī</a:t>
            </a:r>
            <a:r>
              <a:rPr lang="en-US" sz="4700" u="none" strike="noStrike">
                <a:solidFill>
                  <a:srgbClr val="253439"/>
                </a:solidFill>
                <a:latin typeface="Lato"/>
                <a:ea typeface="Lato"/>
                <a:cs typeface="Lato"/>
                <a:sym typeface="Lato"/>
              </a:rPr>
              <a:t>gā intelekta izmantošanai izglītībā</a:t>
            </a:r>
          </a:p>
        </p:txBody>
      </p:sp>
      <p:sp>
        <p:nvSpPr>
          <p:cNvPr id="4" name="TextBox 4"/>
          <p:cNvSpPr txBox="1"/>
          <p:nvPr/>
        </p:nvSpPr>
        <p:spPr>
          <a:xfrm>
            <a:off x="7851424" y="3662555"/>
            <a:ext cx="9993013" cy="4305024"/>
          </a:xfrm>
          <a:prstGeom prst="rect">
            <a:avLst/>
          </a:prstGeom>
        </p:spPr>
        <p:txBody>
          <a:bodyPr lIns="0" tIns="0" rIns="0" bIns="0" rtlCol="0" anchor="t">
            <a:spAutoFit/>
          </a:bodyPr>
          <a:lstStyle/>
          <a:p>
            <a:pPr marL="0" lvl="0" indent="0" algn="l">
              <a:lnSpc>
                <a:spcPts val="4326"/>
              </a:lnSpc>
              <a:spcBef>
                <a:spcPct val="0"/>
              </a:spcBef>
            </a:pPr>
            <a:r>
              <a:rPr lang="lv-LV" sz="3090" spc="-61" noProof="0" dirty="0">
                <a:solidFill>
                  <a:srgbClr val="1C191A"/>
                </a:solidFill>
                <a:latin typeface="Lato"/>
                <a:ea typeface="Lato"/>
                <a:cs typeface="Lato"/>
                <a:sym typeface="Lato"/>
              </a:rPr>
              <a:t>• VIAA izstrādāti </a:t>
            </a:r>
            <a:r>
              <a:rPr lang="lv-LV" sz="3090" u="sng" spc="-61" noProof="0" dirty="0">
                <a:solidFill>
                  <a:srgbClr val="1C191A"/>
                </a:solidFill>
                <a:latin typeface="Lato"/>
                <a:ea typeface="Lato"/>
                <a:cs typeface="Lato"/>
                <a:sym typeface="Lato"/>
                <a:hlinkClick r:id="rId3" tooltip="https://www.viaa.gov.lv/lv/media/47669/download?attachment"/>
              </a:rPr>
              <a:t>M</a:t>
            </a:r>
            <a:r>
              <a:rPr lang="lv-LV" sz="3090" u="sng" strike="noStrike" spc="-61" noProof="0" dirty="0">
                <a:solidFill>
                  <a:srgbClr val="1C191A"/>
                </a:solidFill>
                <a:latin typeface="Lato"/>
                <a:ea typeface="Lato"/>
                <a:cs typeface="Lato"/>
                <a:sym typeface="Lato"/>
                <a:hlinkClick r:id="rId3" tooltip="https://www.viaa.gov.lv/lv/media/47669/download?attachment"/>
              </a:rPr>
              <a:t>etodiskie ieteikumi</a:t>
            </a:r>
          </a:p>
          <a:p>
            <a:pPr marL="0" lvl="0" indent="0" algn="l">
              <a:lnSpc>
                <a:spcPts val="4326"/>
              </a:lnSpc>
              <a:spcBef>
                <a:spcPct val="0"/>
              </a:spcBef>
            </a:pPr>
            <a:r>
              <a:rPr lang="lv-LV" sz="3090" u="none" strike="noStrike" spc="-61" noProof="0" dirty="0">
                <a:solidFill>
                  <a:srgbClr val="1C191A"/>
                </a:solidFill>
                <a:latin typeface="Lato"/>
                <a:ea typeface="Lato"/>
                <a:cs typeface="Lato"/>
                <a:sym typeface="Lato"/>
              </a:rPr>
              <a:t>• Praktisks un vispusīgs atbalsts vispārējās un profesionālās izglītības pedagogiem MI jēgpilnai izmantošanai mācību procesā</a:t>
            </a:r>
          </a:p>
          <a:p>
            <a:pPr marL="0" lvl="0" indent="0" algn="l">
              <a:lnSpc>
                <a:spcPts val="4326"/>
              </a:lnSpc>
              <a:spcBef>
                <a:spcPct val="0"/>
              </a:spcBef>
            </a:pPr>
            <a:r>
              <a:rPr lang="lv-LV" sz="3090" u="none" strike="noStrike" spc="-61" noProof="0" dirty="0">
                <a:solidFill>
                  <a:srgbClr val="1C191A"/>
                </a:solidFill>
                <a:latin typeface="Lato"/>
                <a:ea typeface="Lato"/>
                <a:cs typeface="Lato"/>
                <a:sym typeface="Lato"/>
              </a:rPr>
              <a:t>• Strauja attīstība</a:t>
            </a:r>
          </a:p>
          <a:p>
            <a:pPr marL="0" lvl="0" indent="0" algn="l">
              <a:lnSpc>
                <a:spcPts val="4326"/>
              </a:lnSpc>
              <a:spcBef>
                <a:spcPct val="0"/>
              </a:spcBef>
            </a:pPr>
            <a:r>
              <a:rPr lang="lv-LV" sz="3090" u="none" strike="noStrike" spc="-61" noProof="0" dirty="0">
                <a:solidFill>
                  <a:srgbClr val="1C191A"/>
                </a:solidFill>
                <a:latin typeface="Lato"/>
                <a:ea typeface="Lato"/>
                <a:cs typeface="Lato"/>
                <a:sym typeface="Lato"/>
              </a:rPr>
              <a:t>• Jaunas kompetences profesionālajā izglītībā</a:t>
            </a:r>
          </a:p>
          <a:p>
            <a:pPr marL="0" lvl="0" indent="0" algn="l">
              <a:lnSpc>
                <a:spcPts val="4326"/>
              </a:lnSpc>
              <a:spcBef>
                <a:spcPct val="0"/>
              </a:spcBef>
            </a:pPr>
            <a:r>
              <a:rPr lang="lv-LV" sz="3090" u="none" strike="noStrike" spc="-61" noProof="0" dirty="0">
                <a:solidFill>
                  <a:srgbClr val="1C191A"/>
                </a:solidFill>
                <a:latin typeface="Lato"/>
                <a:ea typeface="Lato"/>
                <a:cs typeface="Lato"/>
                <a:sym typeface="Lato"/>
              </a:rPr>
              <a:t>• Efektīvāka mācību procesa organizācija</a:t>
            </a:r>
          </a:p>
          <a:p>
            <a:pPr marL="0" lvl="0" indent="0" algn="l">
              <a:lnSpc>
                <a:spcPts val="4326"/>
              </a:lnSpc>
              <a:spcBef>
                <a:spcPct val="0"/>
              </a:spcBef>
            </a:pPr>
            <a:endParaRPr lang="en-US" sz="3090" u="none" strike="noStrike" spc="-61" dirty="0">
              <a:solidFill>
                <a:srgbClr val="1C191A"/>
              </a:solidFill>
              <a:latin typeface="Lato"/>
              <a:ea typeface="Lato"/>
              <a:cs typeface="Lato"/>
              <a:sym typeface="Lato"/>
            </a:endParaRPr>
          </a:p>
        </p:txBody>
      </p:sp>
      <p:sp>
        <p:nvSpPr>
          <p:cNvPr id="5" name="TextBox 5"/>
          <p:cNvSpPr txBox="1"/>
          <p:nvPr/>
        </p:nvSpPr>
        <p:spPr>
          <a:xfrm>
            <a:off x="2895600" y="7693895"/>
            <a:ext cx="2398625" cy="255326"/>
          </a:xfrm>
          <a:prstGeom prst="rect">
            <a:avLst/>
          </a:prstGeom>
        </p:spPr>
        <p:txBody>
          <a:bodyPr wrap="square" lIns="0" tIns="0" rIns="0" bIns="0" rtlCol="0" anchor="t">
            <a:spAutoFit/>
          </a:bodyPr>
          <a:lstStyle/>
          <a:p>
            <a:pPr algn="ctr">
              <a:lnSpc>
                <a:spcPts val="2240"/>
              </a:lnSpc>
              <a:spcBef>
                <a:spcPct val="0"/>
              </a:spcBef>
            </a:pPr>
            <a:r>
              <a:rPr lang="en-US" sz="1600" dirty="0" err="1">
                <a:solidFill>
                  <a:srgbClr val="000000"/>
                </a:solidFill>
                <a:latin typeface="Lato"/>
                <a:ea typeface="Lato"/>
                <a:cs typeface="Lato"/>
                <a:sym typeface="Lato"/>
              </a:rPr>
              <a:t>Attēls</a:t>
            </a:r>
            <a:r>
              <a:rPr lang="en-US" sz="1600" dirty="0">
                <a:solidFill>
                  <a:srgbClr val="000000"/>
                </a:solidFill>
                <a:latin typeface="Lato"/>
                <a:ea typeface="Lato"/>
                <a:cs typeface="Lato"/>
                <a:sym typeface="Lato"/>
              </a:rPr>
              <a:t>: www.viaa.gov.lv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Freeform 2"/>
          <p:cNvSpPr/>
          <p:nvPr/>
        </p:nvSpPr>
        <p:spPr>
          <a:xfrm>
            <a:off x="2250152" y="1246223"/>
            <a:ext cx="10036868" cy="8680558"/>
          </a:xfrm>
          <a:custGeom>
            <a:avLst/>
            <a:gdLst/>
            <a:ahLst/>
            <a:cxnLst/>
            <a:rect l="l" t="t" r="r" b="b"/>
            <a:pathLst>
              <a:path w="10036868" h="8680558">
                <a:moveTo>
                  <a:pt x="0" y="0"/>
                </a:moveTo>
                <a:lnTo>
                  <a:pt x="10036868" y="0"/>
                </a:lnTo>
                <a:lnTo>
                  <a:pt x="10036868" y="8680558"/>
                </a:lnTo>
                <a:lnTo>
                  <a:pt x="0" y="8680558"/>
                </a:lnTo>
                <a:lnTo>
                  <a:pt x="0" y="0"/>
                </a:lnTo>
                <a:close/>
              </a:path>
            </a:pathLst>
          </a:custGeom>
          <a:blipFill>
            <a:blip r:embed="rId2"/>
            <a:stretch>
              <a:fillRect t="-2103" b="-2103"/>
            </a:stretch>
          </a:blipFill>
        </p:spPr>
      </p:sp>
      <p:sp>
        <p:nvSpPr>
          <p:cNvPr id="3" name="TextBox 3"/>
          <p:cNvSpPr txBox="1"/>
          <p:nvPr/>
        </p:nvSpPr>
        <p:spPr>
          <a:xfrm>
            <a:off x="1997311" y="458174"/>
            <a:ext cx="14293377" cy="788049"/>
          </a:xfrm>
          <a:prstGeom prst="rect">
            <a:avLst/>
          </a:prstGeom>
        </p:spPr>
        <p:txBody>
          <a:bodyPr lIns="0" tIns="0" rIns="0" bIns="0" rtlCol="0" anchor="t">
            <a:spAutoFit/>
          </a:bodyPr>
          <a:lstStyle/>
          <a:p>
            <a:pPr algn="ctr">
              <a:lnSpc>
                <a:spcPts val="5900"/>
              </a:lnSpc>
            </a:pPr>
            <a:r>
              <a:rPr lang="en-US" sz="5900">
                <a:solidFill>
                  <a:srgbClr val="253439"/>
                </a:solidFill>
                <a:latin typeface="Lato"/>
                <a:ea typeface="Lato"/>
                <a:cs typeface="Lato"/>
                <a:sym typeface="Lato"/>
              </a:rPr>
              <a:t>MI integrēšana izglītībā</a:t>
            </a:r>
          </a:p>
        </p:txBody>
      </p:sp>
      <p:sp>
        <p:nvSpPr>
          <p:cNvPr id="4" name="TextBox 4"/>
          <p:cNvSpPr txBox="1"/>
          <p:nvPr/>
        </p:nvSpPr>
        <p:spPr>
          <a:xfrm>
            <a:off x="13082594" y="9220200"/>
            <a:ext cx="4401807" cy="674245"/>
          </a:xfrm>
          <a:prstGeom prst="rect">
            <a:avLst/>
          </a:prstGeom>
        </p:spPr>
        <p:txBody>
          <a:bodyPr lIns="0" tIns="0" rIns="0" bIns="0" rtlCol="0" anchor="t">
            <a:spAutoFit/>
          </a:bodyPr>
          <a:lstStyle/>
          <a:p>
            <a:pPr algn="l">
              <a:lnSpc>
                <a:spcPts val="2736"/>
              </a:lnSpc>
              <a:spcBef>
                <a:spcPct val="0"/>
              </a:spcBef>
            </a:pPr>
            <a:r>
              <a:rPr lang="en-US" sz="1954">
                <a:solidFill>
                  <a:srgbClr val="000000"/>
                </a:solidFill>
                <a:latin typeface="Lato"/>
                <a:ea typeface="Lato"/>
                <a:cs typeface="Lato"/>
                <a:sym typeface="Lato"/>
              </a:rPr>
              <a:t>Avots: VIAA Metodiskie ieteikumi MI izmantošana izglītībā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826474"/>
            <a:ext cx="3908888" cy="3878338"/>
            <a:chOff x="0" y="0"/>
            <a:chExt cx="1029501" cy="1021455"/>
          </a:xfrm>
        </p:grpSpPr>
        <p:sp>
          <p:nvSpPr>
            <p:cNvPr id="3" name="Freeform 3"/>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4" name="TextBox 4"/>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sp>
        <p:nvSpPr>
          <p:cNvPr id="5" name="Freeform 5"/>
          <p:cNvSpPr/>
          <p:nvPr/>
        </p:nvSpPr>
        <p:spPr>
          <a:xfrm>
            <a:off x="4937588" y="3528808"/>
            <a:ext cx="1667234" cy="473670"/>
          </a:xfrm>
          <a:custGeom>
            <a:avLst/>
            <a:gdLst/>
            <a:ahLst/>
            <a:cxnLst/>
            <a:rect l="l" t="t" r="r" b="b"/>
            <a:pathLst>
              <a:path w="1667234" h="473670">
                <a:moveTo>
                  <a:pt x="0" y="0"/>
                </a:moveTo>
                <a:lnTo>
                  <a:pt x="1667235" y="0"/>
                </a:lnTo>
                <a:lnTo>
                  <a:pt x="1667235" y="473670"/>
                </a:lnTo>
                <a:lnTo>
                  <a:pt x="0" y="4736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1305029" y="2645756"/>
            <a:ext cx="4032717" cy="728345"/>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Definēt mērķi</a:t>
            </a:r>
          </a:p>
          <a:p>
            <a:pPr algn="l">
              <a:lnSpc>
                <a:spcPts val="2799"/>
              </a:lnSpc>
            </a:pPr>
            <a:endParaRPr lang="en-US" sz="2799" b="1">
              <a:solidFill>
                <a:srgbClr val="253439"/>
              </a:solidFill>
              <a:latin typeface="Lato Bold"/>
              <a:ea typeface="Lato Bold"/>
              <a:cs typeface="Lato Bold"/>
              <a:sym typeface="Lato Bold"/>
            </a:endParaRPr>
          </a:p>
        </p:txBody>
      </p:sp>
      <p:sp>
        <p:nvSpPr>
          <p:cNvPr id="7" name="TextBox 7"/>
          <p:cNvSpPr txBox="1"/>
          <p:nvPr/>
        </p:nvSpPr>
        <p:spPr>
          <a:xfrm>
            <a:off x="1305029" y="3214875"/>
            <a:ext cx="3222356" cy="1887855"/>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Definējiet, ko vēlaties sasniegt. P</a:t>
            </a:r>
            <a:r>
              <a:rPr lang="en-US" sz="1800" u="none" strike="noStrike" spc="-36">
                <a:solidFill>
                  <a:srgbClr val="1C191A"/>
                </a:solidFill>
                <a:latin typeface="Lato"/>
                <a:ea typeface="Lato"/>
                <a:cs typeface="Lato"/>
                <a:sym typeface="Lato"/>
              </a:rPr>
              <a:t>recīzi nosakiet sagaidāmo rezultātu, tā formātu, apjomu un konkrētus kritērijus, atbilstoši kuriem vērtēsiet rezultāta kvalitāti un atbilstību vajadzībām.</a:t>
            </a:r>
          </a:p>
        </p:txBody>
      </p:sp>
      <p:sp>
        <p:nvSpPr>
          <p:cNvPr id="8" name="TextBox 8"/>
          <p:cNvSpPr txBox="1"/>
          <p:nvPr/>
        </p:nvSpPr>
        <p:spPr>
          <a:xfrm>
            <a:off x="1028700" y="452763"/>
            <a:ext cx="13356873" cy="751845"/>
          </a:xfrm>
          <a:prstGeom prst="rect">
            <a:avLst/>
          </a:prstGeom>
        </p:spPr>
        <p:txBody>
          <a:bodyPr lIns="0" tIns="0" rIns="0" bIns="0" rtlCol="0" anchor="t">
            <a:spAutoFit/>
          </a:bodyPr>
          <a:lstStyle/>
          <a:p>
            <a:pPr marL="0" lvl="0" indent="0" algn="l">
              <a:lnSpc>
                <a:spcPts val="5600"/>
              </a:lnSpc>
              <a:spcBef>
                <a:spcPct val="0"/>
              </a:spcBef>
            </a:pPr>
            <a:r>
              <a:rPr lang="en-US" sz="5600">
                <a:solidFill>
                  <a:srgbClr val="253439"/>
                </a:solidFill>
                <a:latin typeface="Lato"/>
                <a:ea typeface="Lato"/>
                <a:cs typeface="Lato"/>
                <a:sym typeface="Lato"/>
              </a:rPr>
              <a:t>MI rīku li</a:t>
            </a:r>
            <a:r>
              <a:rPr lang="en-US" sz="5600" u="none" strike="noStrike">
                <a:solidFill>
                  <a:srgbClr val="253439"/>
                </a:solidFill>
                <a:latin typeface="Lato"/>
                <a:ea typeface="Lato"/>
                <a:cs typeface="Lato"/>
                <a:sym typeface="Lato"/>
              </a:rPr>
              <a:t>etošanas algoritms</a:t>
            </a:r>
          </a:p>
        </p:txBody>
      </p:sp>
      <p:sp>
        <p:nvSpPr>
          <p:cNvPr id="9" name="TextBox 9"/>
          <p:cNvSpPr txBox="1"/>
          <p:nvPr/>
        </p:nvSpPr>
        <p:spPr>
          <a:xfrm>
            <a:off x="1305029" y="2018535"/>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1</a:t>
            </a:r>
          </a:p>
        </p:txBody>
      </p:sp>
      <p:grpSp>
        <p:nvGrpSpPr>
          <p:cNvPr id="10" name="Group 10"/>
          <p:cNvGrpSpPr/>
          <p:nvPr/>
        </p:nvGrpSpPr>
        <p:grpSpPr>
          <a:xfrm>
            <a:off x="17103111" y="-218676"/>
            <a:ext cx="1410420" cy="10724351"/>
            <a:chOff x="0" y="0"/>
            <a:chExt cx="371469" cy="2824521"/>
          </a:xfrm>
        </p:grpSpPr>
        <p:sp>
          <p:nvSpPr>
            <p:cNvPr id="11" name="Freeform 11"/>
            <p:cNvSpPr/>
            <p:nvPr/>
          </p:nvSpPr>
          <p:spPr>
            <a:xfrm>
              <a:off x="0" y="0"/>
              <a:ext cx="371469" cy="2824520"/>
            </a:xfrm>
            <a:custGeom>
              <a:avLst/>
              <a:gdLst/>
              <a:ahLst/>
              <a:cxnLst/>
              <a:rect l="l" t="t" r="r" b="b"/>
              <a:pathLst>
                <a:path w="371469" h="2824520">
                  <a:moveTo>
                    <a:pt x="0" y="0"/>
                  </a:moveTo>
                  <a:lnTo>
                    <a:pt x="371469" y="0"/>
                  </a:lnTo>
                  <a:lnTo>
                    <a:pt x="371469" y="2824520"/>
                  </a:lnTo>
                  <a:lnTo>
                    <a:pt x="0" y="2824520"/>
                  </a:lnTo>
                  <a:close/>
                </a:path>
              </a:pathLst>
            </a:custGeom>
            <a:solidFill>
              <a:srgbClr val="6589B8"/>
            </a:solidFill>
          </p:spPr>
        </p:sp>
        <p:sp>
          <p:nvSpPr>
            <p:cNvPr id="12" name="TextBox 12"/>
            <p:cNvSpPr txBox="1"/>
            <p:nvPr/>
          </p:nvSpPr>
          <p:spPr>
            <a:xfrm>
              <a:off x="0" y="-38100"/>
              <a:ext cx="371469" cy="2862621"/>
            </a:xfrm>
            <a:prstGeom prst="rect">
              <a:avLst/>
            </a:prstGeom>
          </p:spPr>
          <p:txBody>
            <a:bodyPr lIns="50800" tIns="50800" rIns="50800" bIns="50800" rtlCol="0" anchor="ctr"/>
            <a:lstStyle/>
            <a:p>
              <a:pPr algn="ctr">
                <a:lnSpc>
                  <a:spcPts val="2799"/>
                </a:lnSpc>
              </a:pPr>
              <a:endParaRPr/>
            </a:p>
          </p:txBody>
        </p:sp>
      </p:grpSp>
      <p:grpSp>
        <p:nvGrpSpPr>
          <p:cNvPr id="13" name="Group 13"/>
          <p:cNvGrpSpPr/>
          <p:nvPr/>
        </p:nvGrpSpPr>
        <p:grpSpPr>
          <a:xfrm>
            <a:off x="6604823" y="1738424"/>
            <a:ext cx="3908888" cy="3878338"/>
            <a:chOff x="0" y="0"/>
            <a:chExt cx="1029501" cy="1021455"/>
          </a:xfrm>
        </p:grpSpPr>
        <p:sp>
          <p:nvSpPr>
            <p:cNvPr id="14" name="Freeform 14"/>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15" name="TextBox 15"/>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sp>
        <p:nvSpPr>
          <p:cNvPr id="16" name="Freeform 16"/>
          <p:cNvSpPr/>
          <p:nvPr/>
        </p:nvSpPr>
        <p:spPr>
          <a:xfrm>
            <a:off x="10513711" y="3586304"/>
            <a:ext cx="1667234" cy="473670"/>
          </a:xfrm>
          <a:custGeom>
            <a:avLst/>
            <a:gdLst/>
            <a:ahLst/>
            <a:cxnLst/>
            <a:rect l="l" t="t" r="r" b="b"/>
            <a:pathLst>
              <a:path w="1667234" h="473670">
                <a:moveTo>
                  <a:pt x="0" y="0"/>
                </a:moveTo>
                <a:lnTo>
                  <a:pt x="1667234" y="0"/>
                </a:lnTo>
                <a:lnTo>
                  <a:pt x="1667234" y="473670"/>
                </a:lnTo>
                <a:lnTo>
                  <a:pt x="0" y="4736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7" name="Group 17"/>
          <p:cNvGrpSpPr/>
          <p:nvPr/>
        </p:nvGrpSpPr>
        <p:grpSpPr>
          <a:xfrm>
            <a:off x="12180945" y="1738424"/>
            <a:ext cx="3908888" cy="3878338"/>
            <a:chOff x="0" y="0"/>
            <a:chExt cx="1029501" cy="1021455"/>
          </a:xfrm>
        </p:grpSpPr>
        <p:sp>
          <p:nvSpPr>
            <p:cNvPr id="18" name="Freeform 18"/>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19" name="TextBox 19"/>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grpSp>
        <p:nvGrpSpPr>
          <p:cNvPr id="20" name="Group 20"/>
          <p:cNvGrpSpPr/>
          <p:nvPr/>
        </p:nvGrpSpPr>
        <p:grpSpPr>
          <a:xfrm>
            <a:off x="1028700" y="6408662"/>
            <a:ext cx="3908888" cy="3878338"/>
            <a:chOff x="0" y="0"/>
            <a:chExt cx="1029501" cy="1021455"/>
          </a:xfrm>
        </p:grpSpPr>
        <p:sp>
          <p:nvSpPr>
            <p:cNvPr id="21" name="Freeform 21"/>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22" name="TextBox 22"/>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grpSp>
        <p:nvGrpSpPr>
          <p:cNvPr id="23" name="Group 23"/>
          <p:cNvGrpSpPr/>
          <p:nvPr/>
        </p:nvGrpSpPr>
        <p:grpSpPr>
          <a:xfrm>
            <a:off x="6604823" y="6408662"/>
            <a:ext cx="3908888" cy="3878338"/>
            <a:chOff x="0" y="0"/>
            <a:chExt cx="1029501" cy="1021455"/>
          </a:xfrm>
        </p:grpSpPr>
        <p:sp>
          <p:nvSpPr>
            <p:cNvPr id="24" name="Freeform 24"/>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25" name="TextBox 25"/>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grpSp>
        <p:nvGrpSpPr>
          <p:cNvPr id="26" name="Group 26"/>
          <p:cNvGrpSpPr/>
          <p:nvPr/>
        </p:nvGrpSpPr>
        <p:grpSpPr>
          <a:xfrm>
            <a:off x="12180586" y="6408662"/>
            <a:ext cx="3908888" cy="3878338"/>
            <a:chOff x="0" y="0"/>
            <a:chExt cx="1029501" cy="1021455"/>
          </a:xfrm>
        </p:grpSpPr>
        <p:sp>
          <p:nvSpPr>
            <p:cNvPr id="27" name="Freeform 27"/>
            <p:cNvSpPr/>
            <p:nvPr/>
          </p:nvSpPr>
          <p:spPr>
            <a:xfrm>
              <a:off x="0" y="0"/>
              <a:ext cx="1029501" cy="1021455"/>
            </a:xfrm>
            <a:custGeom>
              <a:avLst/>
              <a:gdLst/>
              <a:ahLst/>
              <a:cxnLst/>
              <a:rect l="l" t="t" r="r" b="b"/>
              <a:pathLst>
                <a:path w="1029501" h="1021455">
                  <a:moveTo>
                    <a:pt x="0" y="0"/>
                  </a:moveTo>
                  <a:lnTo>
                    <a:pt x="1029501" y="0"/>
                  </a:lnTo>
                  <a:lnTo>
                    <a:pt x="1029501" y="1021455"/>
                  </a:lnTo>
                  <a:lnTo>
                    <a:pt x="0" y="1021455"/>
                  </a:lnTo>
                  <a:close/>
                </a:path>
              </a:pathLst>
            </a:custGeom>
            <a:solidFill>
              <a:srgbClr val="FFFFFF"/>
            </a:solidFill>
            <a:ln w="19050" cap="sq">
              <a:solidFill>
                <a:srgbClr val="7C898B"/>
              </a:solidFill>
              <a:prstDash val="solid"/>
              <a:miter/>
            </a:ln>
          </p:spPr>
        </p:sp>
        <p:sp>
          <p:nvSpPr>
            <p:cNvPr id="28" name="TextBox 28"/>
            <p:cNvSpPr txBox="1"/>
            <p:nvPr/>
          </p:nvSpPr>
          <p:spPr>
            <a:xfrm>
              <a:off x="0" y="-38100"/>
              <a:ext cx="1029501" cy="1059555"/>
            </a:xfrm>
            <a:prstGeom prst="rect">
              <a:avLst/>
            </a:prstGeom>
          </p:spPr>
          <p:txBody>
            <a:bodyPr lIns="50800" tIns="50800" rIns="50800" bIns="50800" rtlCol="0" anchor="ctr"/>
            <a:lstStyle/>
            <a:p>
              <a:pPr marL="0" lvl="0" indent="0" algn="ctr">
                <a:lnSpc>
                  <a:spcPts val="2799"/>
                </a:lnSpc>
                <a:spcBef>
                  <a:spcPct val="0"/>
                </a:spcBef>
              </a:pPr>
              <a:endParaRPr/>
            </a:p>
          </p:txBody>
        </p:sp>
      </p:grpSp>
      <p:sp>
        <p:nvSpPr>
          <p:cNvPr id="29" name="Freeform 29"/>
          <p:cNvSpPr/>
          <p:nvPr/>
        </p:nvSpPr>
        <p:spPr>
          <a:xfrm rot="5400000">
            <a:off x="13819367" y="5932425"/>
            <a:ext cx="881868" cy="250543"/>
          </a:xfrm>
          <a:custGeom>
            <a:avLst/>
            <a:gdLst/>
            <a:ahLst/>
            <a:cxnLst/>
            <a:rect l="l" t="t" r="r" b="b"/>
            <a:pathLst>
              <a:path w="881868" h="250543">
                <a:moveTo>
                  <a:pt x="0" y="0"/>
                </a:moveTo>
                <a:lnTo>
                  <a:pt x="881869" y="0"/>
                </a:lnTo>
                <a:lnTo>
                  <a:pt x="881869" y="250543"/>
                </a:lnTo>
                <a:lnTo>
                  <a:pt x="0" y="2505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0" name="Freeform 30"/>
          <p:cNvSpPr/>
          <p:nvPr/>
        </p:nvSpPr>
        <p:spPr>
          <a:xfrm rot="-10800000">
            <a:off x="10513351" y="8110996"/>
            <a:ext cx="1667234" cy="473670"/>
          </a:xfrm>
          <a:custGeom>
            <a:avLst/>
            <a:gdLst/>
            <a:ahLst/>
            <a:cxnLst/>
            <a:rect l="l" t="t" r="r" b="b"/>
            <a:pathLst>
              <a:path w="1667234" h="473670">
                <a:moveTo>
                  <a:pt x="0" y="0"/>
                </a:moveTo>
                <a:lnTo>
                  <a:pt x="1667235" y="0"/>
                </a:lnTo>
                <a:lnTo>
                  <a:pt x="1667235" y="473670"/>
                </a:lnTo>
                <a:lnTo>
                  <a:pt x="0" y="4736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1" name="Freeform 31"/>
          <p:cNvSpPr/>
          <p:nvPr/>
        </p:nvSpPr>
        <p:spPr>
          <a:xfrm rot="-10800000">
            <a:off x="4937588" y="8110996"/>
            <a:ext cx="1667234" cy="473670"/>
          </a:xfrm>
          <a:custGeom>
            <a:avLst/>
            <a:gdLst/>
            <a:ahLst/>
            <a:cxnLst/>
            <a:rect l="l" t="t" r="r" b="b"/>
            <a:pathLst>
              <a:path w="1667234" h="473670">
                <a:moveTo>
                  <a:pt x="0" y="0"/>
                </a:moveTo>
                <a:lnTo>
                  <a:pt x="1667235" y="0"/>
                </a:lnTo>
                <a:lnTo>
                  <a:pt x="1667235" y="473670"/>
                </a:lnTo>
                <a:lnTo>
                  <a:pt x="0" y="4736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2" name="TextBox 32"/>
          <p:cNvSpPr txBox="1"/>
          <p:nvPr/>
        </p:nvSpPr>
        <p:spPr>
          <a:xfrm>
            <a:off x="6884933" y="2018535"/>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2</a:t>
            </a:r>
          </a:p>
        </p:txBody>
      </p:sp>
      <p:sp>
        <p:nvSpPr>
          <p:cNvPr id="33" name="TextBox 33"/>
          <p:cNvSpPr txBox="1"/>
          <p:nvPr/>
        </p:nvSpPr>
        <p:spPr>
          <a:xfrm>
            <a:off x="12456811" y="2018535"/>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3</a:t>
            </a:r>
          </a:p>
        </p:txBody>
      </p:sp>
      <p:sp>
        <p:nvSpPr>
          <p:cNvPr id="34" name="TextBox 34"/>
          <p:cNvSpPr txBox="1"/>
          <p:nvPr/>
        </p:nvSpPr>
        <p:spPr>
          <a:xfrm>
            <a:off x="6884933" y="2557650"/>
            <a:ext cx="4032717" cy="1080770"/>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Izvēlēties attiecīgo MI rīku</a:t>
            </a:r>
          </a:p>
          <a:p>
            <a:pPr algn="l">
              <a:lnSpc>
                <a:spcPts val="2799"/>
              </a:lnSpc>
            </a:pPr>
            <a:endParaRPr lang="en-US" sz="2799" b="1">
              <a:solidFill>
                <a:srgbClr val="253439"/>
              </a:solidFill>
              <a:latin typeface="Lato Bold"/>
              <a:ea typeface="Lato Bold"/>
              <a:cs typeface="Lato Bold"/>
              <a:sym typeface="Lato Bold"/>
            </a:endParaRPr>
          </a:p>
        </p:txBody>
      </p:sp>
      <p:sp>
        <p:nvSpPr>
          <p:cNvPr id="35" name="TextBox 35"/>
          <p:cNvSpPr txBox="1"/>
          <p:nvPr/>
        </p:nvSpPr>
        <p:spPr>
          <a:xfrm>
            <a:off x="12464838" y="2557650"/>
            <a:ext cx="4032717" cy="728345"/>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Noformulēt vajadzību</a:t>
            </a:r>
          </a:p>
          <a:p>
            <a:pPr algn="l">
              <a:lnSpc>
                <a:spcPts val="2799"/>
              </a:lnSpc>
            </a:pPr>
            <a:endParaRPr lang="en-US" sz="2799" b="1">
              <a:solidFill>
                <a:srgbClr val="253439"/>
              </a:solidFill>
              <a:latin typeface="Lato Bold"/>
              <a:ea typeface="Lato Bold"/>
              <a:cs typeface="Lato Bold"/>
              <a:sym typeface="Lato Bold"/>
            </a:endParaRPr>
          </a:p>
        </p:txBody>
      </p:sp>
      <p:sp>
        <p:nvSpPr>
          <p:cNvPr id="36" name="TextBox 36"/>
          <p:cNvSpPr txBox="1"/>
          <p:nvPr/>
        </p:nvSpPr>
        <p:spPr>
          <a:xfrm>
            <a:off x="6884933" y="3326476"/>
            <a:ext cx="3222356" cy="1887855"/>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Izvēli</a:t>
            </a:r>
            <a:r>
              <a:rPr lang="en-US" sz="1800" u="none" strike="noStrike" spc="-36">
                <a:solidFill>
                  <a:srgbClr val="1C191A"/>
                </a:solidFill>
                <a:latin typeface="Lato"/>
                <a:ea typeface="Lato"/>
                <a:cs typeface="Lato"/>
                <a:sym typeface="Lato"/>
              </a:rPr>
              <a:t>eties rīku, kas visprecīzāk atbilst sasniedzamajam mērķim, ņemot vērā rīka funkcionalitāti, pieejamību, lietošanas ērtumu, izmaksas, kā arī iespējas uzlabot vai precizēt iegūtos rezultātus.</a:t>
            </a:r>
          </a:p>
        </p:txBody>
      </p:sp>
      <p:sp>
        <p:nvSpPr>
          <p:cNvPr id="37" name="TextBox 37"/>
          <p:cNvSpPr txBox="1"/>
          <p:nvPr/>
        </p:nvSpPr>
        <p:spPr>
          <a:xfrm>
            <a:off x="12464838" y="3026598"/>
            <a:ext cx="3222356" cy="2202180"/>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V</a:t>
            </a:r>
            <a:r>
              <a:rPr lang="en-US" sz="1800" u="none" strike="noStrike" spc="-36">
                <a:solidFill>
                  <a:srgbClr val="1C191A"/>
                </a:solidFill>
                <a:latin typeface="Lato"/>
                <a:ea typeface="Lato"/>
                <a:cs typeface="Lato"/>
                <a:sym typeface="Lato"/>
              </a:rPr>
              <a:t>eidojiet vaicājumu skaidri, detalizēti un konkrēti, iekļaujot nepieciešamo kontekstu un informāciju, izmantojiet piemērus vai norādi uz vēlamo stilu, formātu, struktūru vai saturu, lai rezultātu padarītu precīzāku.</a:t>
            </a:r>
          </a:p>
        </p:txBody>
      </p:sp>
      <p:sp>
        <p:nvSpPr>
          <p:cNvPr id="38" name="TextBox 38"/>
          <p:cNvSpPr txBox="1"/>
          <p:nvPr/>
        </p:nvSpPr>
        <p:spPr>
          <a:xfrm>
            <a:off x="12464838" y="6658433"/>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4</a:t>
            </a:r>
          </a:p>
        </p:txBody>
      </p:sp>
      <p:sp>
        <p:nvSpPr>
          <p:cNvPr id="39" name="TextBox 39"/>
          <p:cNvSpPr txBox="1"/>
          <p:nvPr/>
        </p:nvSpPr>
        <p:spPr>
          <a:xfrm>
            <a:off x="12456811" y="7197548"/>
            <a:ext cx="4032717" cy="1080770"/>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Piedāvātā rezultāta analīze</a:t>
            </a:r>
          </a:p>
          <a:p>
            <a:pPr algn="l">
              <a:lnSpc>
                <a:spcPts val="2799"/>
              </a:lnSpc>
            </a:pPr>
            <a:endParaRPr lang="en-US" sz="2799" b="1">
              <a:solidFill>
                <a:srgbClr val="253439"/>
              </a:solidFill>
              <a:latin typeface="Lato Bold"/>
              <a:ea typeface="Lato Bold"/>
              <a:cs typeface="Lato Bold"/>
              <a:sym typeface="Lato Bold"/>
            </a:endParaRPr>
          </a:p>
        </p:txBody>
      </p:sp>
      <p:sp>
        <p:nvSpPr>
          <p:cNvPr id="40" name="TextBox 40"/>
          <p:cNvSpPr txBox="1"/>
          <p:nvPr/>
        </p:nvSpPr>
        <p:spPr>
          <a:xfrm>
            <a:off x="12456811" y="7878268"/>
            <a:ext cx="3222356" cy="2202180"/>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Izvē</a:t>
            </a:r>
            <a:r>
              <a:rPr lang="en-US" sz="1800" u="none" strike="noStrike" spc="-36">
                <a:solidFill>
                  <a:srgbClr val="1C191A"/>
                </a:solidFill>
                <a:latin typeface="Lato"/>
                <a:ea typeface="Lato"/>
                <a:cs typeface="Lato"/>
                <a:sym typeface="Lato"/>
              </a:rPr>
              <a:t>rtējiet un kritiski analizējiet sniegto rezultātu, noskaidrojiet, vai rezultāts pilnībā atbilst sākotnējam mērķim, ir skaidrs, loģisks, faktoloģiski korekts, pilnvērtīgi izmantojams, kā arī piemērots kontekstam.</a:t>
            </a:r>
          </a:p>
        </p:txBody>
      </p:sp>
      <p:sp>
        <p:nvSpPr>
          <p:cNvPr id="41" name="TextBox 41"/>
          <p:cNvSpPr txBox="1"/>
          <p:nvPr/>
        </p:nvSpPr>
        <p:spPr>
          <a:xfrm>
            <a:off x="6884933" y="7666496"/>
            <a:ext cx="3222356" cy="1887855"/>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Ja </a:t>
            </a:r>
            <a:r>
              <a:rPr lang="en-US" sz="1800" u="none" strike="noStrike" spc="-36">
                <a:solidFill>
                  <a:srgbClr val="1C191A"/>
                </a:solidFill>
                <a:latin typeface="Lato"/>
                <a:ea typeface="Lato"/>
                <a:cs typeface="Lato"/>
                <a:sym typeface="Lato"/>
              </a:rPr>
              <a:t>nepieciešami uzlabojumi, precizējiet jautājumu vai lūdziet  papildinājumus, izmaiņas vai uzlabojumus, sniedziet detalizētu atgriezenisko saiti, norādot kādas izmaiņas ir nepieciešamas.</a:t>
            </a:r>
          </a:p>
        </p:txBody>
      </p:sp>
      <p:sp>
        <p:nvSpPr>
          <p:cNvPr id="42" name="TextBox 42"/>
          <p:cNvSpPr txBox="1"/>
          <p:nvPr/>
        </p:nvSpPr>
        <p:spPr>
          <a:xfrm>
            <a:off x="1305029" y="7997648"/>
            <a:ext cx="3222356" cy="2202180"/>
          </a:xfrm>
          <a:prstGeom prst="rect">
            <a:avLst/>
          </a:prstGeom>
        </p:spPr>
        <p:txBody>
          <a:bodyPr lIns="0" tIns="0" rIns="0" bIns="0" rtlCol="0" anchor="t">
            <a:spAutoFit/>
          </a:bodyPr>
          <a:lstStyle/>
          <a:p>
            <a:pPr marL="0" lvl="0" indent="0" algn="l">
              <a:lnSpc>
                <a:spcPts val="2520"/>
              </a:lnSpc>
              <a:spcBef>
                <a:spcPct val="0"/>
              </a:spcBef>
            </a:pPr>
            <a:r>
              <a:rPr lang="en-US" sz="1800" spc="-36">
                <a:solidFill>
                  <a:srgbClr val="1C191A"/>
                </a:solidFill>
                <a:latin typeface="Lato"/>
                <a:ea typeface="Lato"/>
                <a:cs typeface="Lato"/>
                <a:sym typeface="Lato"/>
              </a:rPr>
              <a:t>I</a:t>
            </a:r>
            <a:r>
              <a:rPr lang="en-US" sz="1800" u="none" strike="noStrike" spc="-36">
                <a:solidFill>
                  <a:srgbClr val="1C191A"/>
                </a:solidFill>
                <a:latin typeface="Lato"/>
                <a:ea typeface="Lato"/>
                <a:cs typeface="Lato"/>
                <a:sym typeface="Lato"/>
              </a:rPr>
              <a:t>zmantojiet iegūto rezultātu paredzētajam mērķim, pēc rezultāta izmantošanas izvērtējiet, ko turpmāk būtu nepieciešams darīt citādi un kā MI rezultāts ietekmēja konkrēto darba procesu vai rezultātu.</a:t>
            </a:r>
          </a:p>
        </p:txBody>
      </p:sp>
      <p:sp>
        <p:nvSpPr>
          <p:cNvPr id="43" name="TextBox 43"/>
          <p:cNvSpPr txBox="1"/>
          <p:nvPr/>
        </p:nvSpPr>
        <p:spPr>
          <a:xfrm>
            <a:off x="6884933" y="6658433"/>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5</a:t>
            </a:r>
          </a:p>
        </p:txBody>
      </p:sp>
      <p:sp>
        <p:nvSpPr>
          <p:cNvPr id="44" name="TextBox 44"/>
          <p:cNvSpPr txBox="1"/>
          <p:nvPr/>
        </p:nvSpPr>
        <p:spPr>
          <a:xfrm>
            <a:off x="1305029" y="7197548"/>
            <a:ext cx="3279872" cy="1080770"/>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Rezultāta izmantošana</a:t>
            </a:r>
          </a:p>
          <a:p>
            <a:pPr algn="l">
              <a:lnSpc>
                <a:spcPts val="2799"/>
              </a:lnSpc>
            </a:pPr>
            <a:endParaRPr lang="en-US" sz="2799" b="1">
              <a:solidFill>
                <a:srgbClr val="253439"/>
              </a:solidFill>
              <a:latin typeface="Lato Bold"/>
              <a:ea typeface="Lato Bold"/>
              <a:cs typeface="Lato Bold"/>
              <a:sym typeface="Lato Bold"/>
            </a:endParaRPr>
          </a:p>
        </p:txBody>
      </p:sp>
      <p:sp>
        <p:nvSpPr>
          <p:cNvPr id="45" name="TextBox 45"/>
          <p:cNvSpPr txBox="1"/>
          <p:nvPr/>
        </p:nvSpPr>
        <p:spPr>
          <a:xfrm>
            <a:off x="1305029" y="6658433"/>
            <a:ext cx="1444016" cy="491490"/>
          </a:xfrm>
          <a:prstGeom prst="rect">
            <a:avLst/>
          </a:prstGeom>
        </p:spPr>
        <p:txBody>
          <a:bodyPr lIns="0" tIns="0" rIns="0" bIns="0" rtlCol="0" anchor="t">
            <a:spAutoFit/>
          </a:bodyPr>
          <a:lstStyle/>
          <a:p>
            <a:pPr marL="0" lvl="0" indent="0" algn="just">
              <a:lnSpc>
                <a:spcPts val="3600"/>
              </a:lnSpc>
              <a:spcBef>
                <a:spcPct val="0"/>
              </a:spcBef>
            </a:pPr>
            <a:r>
              <a:rPr lang="en-US" sz="3600">
                <a:solidFill>
                  <a:srgbClr val="7C898B"/>
                </a:solidFill>
                <a:latin typeface="Lato"/>
                <a:ea typeface="Lato"/>
                <a:cs typeface="Lato"/>
                <a:sym typeface="Lato"/>
              </a:rPr>
              <a:t>6</a:t>
            </a:r>
          </a:p>
        </p:txBody>
      </p:sp>
      <p:sp>
        <p:nvSpPr>
          <p:cNvPr id="46" name="TextBox 46"/>
          <p:cNvSpPr txBox="1"/>
          <p:nvPr/>
        </p:nvSpPr>
        <p:spPr>
          <a:xfrm>
            <a:off x="6884933" y="7197548"/>
            <a:ext cx="4032717" cy="728345"/>
          </a:xfrm>
          <a:prstGeom prst="rect">
            <a:avLst/>
          </a:prstGeom>
        </p:spPr>
        <p:txBody>
          <a:bodyPr lIns="0" tIns="0" rIns="0" bIns="0" rtlCol="0" anchor="t">
            <a:spAutoFit/>
          </a:bodyPr>
          <a:lstStyle/>
          <a:p>
            <a:pPr algn="l">
              <a:lnSpc>
                <a:spcPts val="2799"/>
              </a:lnSpc>
            </a:pPr>
            <a:r>
              <a:rPr lang="en-US" sz="2799" b="1">
                <a:solidFill>
                  <a:srgbClr val="253439"/>
                </a:solidFill>
                <a:latin typeface="Lato Bold"/>
                <a:ea typeface="Lato Bold"/>
                <a:cs typeface="Lato Bold"/>
                <a:sym typeface="Lato Bold"/>
              </a:rPr>
              <a:t>Rezultāta uzlabošana</a:t>
            </a:r>
          </a:p>
          <a:p>
            <a:pPr algn="l">
              <a:lnSpc>
                <a:spcPts val="2799"/>
              </a:lnSpc>
            </a:pPr>
            <a:endParaRPr lang="en-US" sz="2799" b="1">
              <a:solidFill>
                <a:srgbClr val="253439"/>
              </a:solidFill>
              <a:latin typeface="Lato Bold"/>
              <a:ea typeface="Lato Bold"/>
              <a:cs typeface="Lato Bold"/>
              <a:sym typeface="Lato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Freeform 2"/>
          <p:cNvSpPr/>
          <p:nvPr/>
        </p:nvSpPr>
        <p:spPr>
          <a:xfrm>
            <a:off x="11169235" y="3704368"/>
            <a:ext cx="6098986" cy="4074791"/>
          </a:xfrm>
          <a:custGeom>
            <a:avLst/>
            <a:gdLst/>
            <a:ahLst/>
            <a:cxnLst/>
            <a:rect l="l" t="t" r="r" b="b"/>
            <a:pathLst>
              <a:path w="6098986" h="4074791">
                <a:moveTo>
                  <a:pt x="0" y="0"/>
                </a:moveTo>
                <a:lnTo>
                  <a:pt x="6098985" y="0"/>
                </a:lnTo>
                <a:lnTo>
                  <a:pt x="6098985" y="4074792"/>
                </a:lnTo>
                <a:lnTo>
                  <a:pt x="0" y="4074792"/>
                </a:lnTo>
                <a:lnTo>
                  <a:pt x="0" y="0"/>
                </a:lnTo>
                <a:close/>
              </a:path>
            </a:pathLst>
          </a:custGeom>
          <a:blipFill>
            <a:blip r:embed="rId2"/>
            <a:stretch>
              <a:fillRect/>
            </a:stretch>
          </a:blipFill>
        </p:spPr>
      </p:sp>
      <p:sp>
        <p:nvSpPr>
          <p:cNvPr id="3" name="TextBox 3"/>
          <p:cNvSpPr txBox="1"/>
          <p:nvPr/>
        </p:nvSpPr>
        <p:spPr>
          <a:xfrm>
            <a:off x="11169235" y="2140913"/>
            <a:ext cx="6090065" cy="1226819"/>
          </a:xfrm>
          <a:prstGeom prst="rect">
            <a:avLst/>
          </a:prstGeom>
        </p:spPr>
        <p:txBody>
          <a:bodyPr lIns="0" tIns="0" rIns="0" bIns="0" rtlCol="0" anchor="t">
            <a:spAutoFit/>
          </a:bodyPr>
          <a:lstStyle/>
          <a:p>
            <a:pPr marL="0" lvl="0" indent="0" algn="ctr">
              <a:lnSpc>
                <a:spcPts val="4799"/>
              </a:lnSpc>
              <a:spcBef>
                <a:spcPct val="0"/>
              </a:spcBef>
            </a:pPr>
            <a:r>
              <a:rPr lang="en-US" sz="4799">
                <a:solidFill>
                  <a:srgbClr val="253439"/>
                </a:solidFill>
                <a:latin typeface="Lato"/>
                <a:ea typeface="Lato"/>
                <a:cs typeface="Lato"/>
                <a:sym typeface="Lato"/>
              </a:rPr>
              <a:t>MI izmantošana mā</a:t>
            </a:r>
            <a:r>
              <a:rPr lang="en-US" sz="4799" u="none" strike="noStrike">
                <a:solidFill>
                  <a:srgbClr val="253439"/>
                </a:solidFill>
                <a:latin typeface="Lato"/>
                <a:ea typeface="Lato"/>
                <a:cs typeface="Lato"/>
                <a:sym typeface="Lato"/>
              </a:rPr>
              <a:t>cību procesā</a:t>
            </a:r>
          </a:p>
        </p:txBody>
      </p:sp>
      <p:sp>
        <p:nvSpPr>
          <p:cNvPr id="4" name="TextBox 4"/>
          <p:cNvSpPr txBox="1"/>
          <p:nvPr/>
        </p:nvSpPr>
        <p:spPr>
          <a:xfrm>
            <a:off x="1501411" y="1969463"/>
            <a:ext cx="9145172" cy="6293678"/>
          </a:xfrm>
          <a:prstGeom prst="rect">
            <a:avLst/>
          </a:prstGeom>
        </p:spPr>
        <p:txBody>
          <a:bodyPr lIns="0" tIns="0" rIns="0" bIns="0" rtlCol="0" anchor="t">
            <a:spAutoFit/>
          </a:bodyPr>
          <a:lstStyle/>
          <a:p>
            <a:pPr marL="860198" lvl="1" indent="-430099" algn="l">
              <a:lnSpc>
                <a:spcPts val="5577"/>
              </a:lnSpc>
              <a:buFont typeface="Arial"/>
              <a:buChar char="•"/>
            </a:pPr>
            <a:r>
              <a:rPr lang="en-US" sz="3984" spc="-79">
                <a:solidFill>
                  <a:srgbClr val="1C191A"/>
                </a:solidFill>
                <a:latin typeface="Lato"/>
                <a:ea typeface="Lato"/>
                <a:cs typeface="Lato"/>
                <a:sym typeface="Lato"/>
              </a:rPr>
              <a:t>Mācību</a:t>
            </a:r>
            <a:r>
              <a:rPr lang="en-US" sz="3984" u="none" strike="noStrike" spc="-79">
                <a:solidFill>
                  <a:srgbClr val="1C191A"/>
                </a:solidFill>
                <a:latin typeface="Lato"/>
                <a:ea typeface="Lato"/>
                <a:cs typeface="Lato"/>
                <a:sym typeface="Lato"/>
              </a:rPr>
              <a:t> procesa plānošana</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Mācību satura veidošana</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Uzdevumu veidošana</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Satura veidošana iekļaujošas izglītības nodrošināšanai</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Mācību sasniegumu vērtēšana</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Mācību sasniegumu analīze</a:t>
            </a:r>
          </a:p>
          <a:p>
            <a:pPr marL="860198" lvl="1" indent="-430099" algn="l">
              <a:lnSpc>
                <a:spcPts val="5577"/>
              </a:lnSpc>
              <a:buFont typeface="Arial"/>
              <a:buChar char="•"/>
            </a:pPr>
            <a:r>
              <a:rPr lang="en-US" sz="3984" u="none" strike="noStrike" spc="-79">
                <a:solidFill>
                  <a:srgbClr val="1C191A"/>
                </a:solidFill>
                <a:latin typeface="Lato"/>
                <a:ea typeface="Lato"/>
                <a:cs typeface="Lato"/>
                <a:sym typeface="Lato"/>
              </a:rPr>
              <a:t>Atgriezeniskās saites sniegšana</a:t>
            </a:r>
          </a:p>
          <a:p>
            <a:pPr algn="l">
              <a:lnSpc>
                <a:spcPts val="5577"/>
              </a:lnSpc>
            </a:pPr>
            <a:endParaRPr lang="en-US" sz="3984" u="none" strike="noStrike" spc="-79">
              <a:solidFill>
                <a:srgbClr val="1C191A"/>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rot="-10800000">
            <a:off x="9300867" y="1485809"/>
            <a:ext cx="7958433" cy="8105812"/>
          </a:xfrm>
          <a:custGeom>
            <a:avLst/>
            <a:gdLst/>
            <a:ahLst/>
            <a:cxnLst/>
            <a:rect l="l" t="t" r="r" b="b"/>
            <a:pathLst>
              <a:path w="7958433" h="8105812">
                <a:moveTo>
                  <a:pt x="0" y="0"/>
                </a:moveTo>
                <a:lnTo>
                  <a:pt x="7958433" y="0"/>
                </a:lnTo>
                <a:lnTo>
                  <a:pt x="7958433" y="8105812"/>
                </a:lnTo>
                <a:lnTo>
                  <a:pt x="0" y="81058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54763" y="1192483"/>
            <a:ext cx="8064921" cy="8260161"/>
          </a:xfrm>
          <a:custGeom>
            <a:avLst/>
            <a:gdLst/>
            <a:ahLst/>
            <a:cxnLst/>
            <a:rect l="l" t="t" r="r" b="b"/>
            <a:pathLst>
              <a:path w="8064921" h="8260161">
                <a:moveTo>
                  <a:pt x="0" y="0"/>
                </a:moveTo>
                <a:lnTo>
                  <a:pt x="8064921" y="0"/>
                </a:lnTo>
                <a:lnTo>
                  <a:pt x="8064921" y="8260161"/>
                </a:lnTo>
                <a:lnTo>
                  <a:pt x="0" y="82601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984165" y="3001383"/>
            <a:ext cx="6023009" cy="4284233"/>
            <a:chOff x="0" y="0"/>
            <a:chExt cx="8030678" cy="5712311"/>
          </a:xfrm>
        </p:grpSpPr>
        <p:sp>
          <p:nvSpPr>
            <p:cNvPr id="5" name="TextBox 5"/>
            <p:cNvSpPr txBox="1"/>
            <p:nvPr/>
          </p:nvSpPr>
          <p:spPr>
            <a:xfrm>
              <a:off x="0" y="47625"/>
              <a:ext cx="8030678" cy="1088602"/>
            </a:xfrm>
            <a:prstGeom prst="rect">
              <a:avLst/>
            </a:prstGeom>
          </p:spPr>
          <p:txBody>
            <a:bodyPr lIns="0" tIns="0" rIns="0" bIns="0" rtlCol="0" anchor="t">
              <a:spAutoFit/>
            </a:bodyPr>
            <a:lstStyle/>
            <a:p>
              <a:pPr marL="0" lvl="0" indent="0" algn="ctr">
                <a:lnSpc>
                  <a:spcPts val="6160"/>
                </a:lnSpc>
              </a:pPr>
              <a:r>
                <a:rPr lang="en-US" sz="5600" b="1">
                  <a:solidFill>
                    <a:srgbClr val="000000"/>
                  </a:solidFill>
                  <a:latin typeface="Open Sans 1 Bold"/>
                  <a:ea typeface="Open Sans 1 Bold"/>
                  <a:cs typeface="Open Sans 1 Bold"/>
                  <a:sym typeface="Open Sans 1 Bold"/>
                </a:rPr>
                <a:t>Vadītāja loma</a:t>
              </a:r>
            </a:p>
          </p:txBody>
        </p:sp>
        <p:sp>
          <p:nvSpPr>
            <p:cNvPr id="6" name="TextBox 6"/>
            <p:cNvSpPr txBox="1"/>
            <p:nvPr/>
          </p:nvSpPr>
          <p:spPr>
            <a:xfrm>
              <a:off x="0" y="1641965"/>
              <a:ext cx="8030678" cy="4070346"/>
            </a:xfrm>
            <a:prstGeom prst="rect">
              <a:avLst/>
            </a:prstGeom>
          </p:spPr>
          <p:txBody>
            <a:bodyPr lIns="0" tIns="0" rIns="0" bIns="0" rtlCol="0" anchor="t">
              <a:spAutoFit/>
            </a:bodyPr>
            <a:lstStyle/>
            <a:p>
              <a:pPr marL="0" lvl="0" indent="0" algn="ctr">
                <a:lnSpc>
                  <a:spcPts val="2718"/>
                </a:lnSpc>
              </a:pPr>
              <a:r>
                <a:rPr lang="en-US" sz="1812" b="1">
                  <a:solidFill>
                    <a:srgbClr val="000000"/>
                  </a:solidFill>
                  <a:latin typeface="Open Sans 1 Bold"/>
                  <a:ea typeface="Open Sans 1 Bold"/>
                  <a:cs typeface="Open Sans 1 Bold"/>
                  <a:sym typeface="Open Sans 1 Bold"/>
                </a:rPr>
                <a:t>Pedagogu iedrošināšana</a:t>
              </a:r>
            </a:p>
            <a:p>
              <a:pPr marL="0" lvl="0" indent="0" algn="ctr">
                <a:lnSpc>
                  <a:spcPts val="2718"/>
                </a:lnSpc>
              </a:pPr>
              <a:endParaRPr lang="en-US" sz="1812" b="1">
                <a:solidFill>
                  <a:srgbClr val="000000"/>
                </a:solidFill>
                <a:latin typeface="Open Sans 1 Bold"/>
                <a:ea typeface="Open Sans 1 Bold"/>
                <a:cs typeface="Open Sans 1 Bold"/>
                <a:sym typeface="Open Sans 1 Bold"/>
              </a:endParaRPr>
            </a:p>
            <a:p>
              <a:pPr marL="0" lvl="0" indent="0" algn="ctr">
                <a:lnSpc>
                  <a:spcPts val="2718"/>
                </a:lnSpc>
              </a:pPr>
              <a:r>
                <a:rPr lang="en-US" sz="1812" b="1">
                  <a:solidFill>
                    <a:srgbClr val="000000"/>
                  </a:solidFill>
                  <a:latin typeface="Open Sans 1 Bold"/>
                  <a:ea typeface="Open Sans 1 Bold"/>
                  <a:cs typeface="Open Sans 1 Bold"/>
                  <a:sym typeface="Open Sans 1 Bold"/>
                </a:rPr>
                <a:t>Akadēmiskā godīguma princips</a:t>
              </a:r>
            </a:p>
            <a:p>
              <a:pPr marL="0" lvl="0" indent="0" algn="ctr">
                <a:lnSpc>
                  <a:spcPts val="2718"/>
                </a:lnSpc>
              </a:pPr>
              <a:endParaRPr lang="en-US" sz="1812" b="1">
                <a:solidFill>
                  <a:srgbClr val="000000"/>
                </a:solidFill>
                <a:latin typeface="Open Sans 1 Bold"/>
                <a:ea typeface="Open Sans 1 Bold"/>
                <a:cs typeface="Open Sans 1 Bold"/>
                <a:sym typeface="Open Sans 1 Bold"/>
              </a:endParaRPr>
            </a:p>
            <a:p>
              <a:pPr marL="0" lvl="0" indent="0" algn="ctr">
                <a:lnSpc>
                  <a:spcPts val="2718"/>
                </a:lnSpc>
              </a:pPr>
              <a:r>
                <a:rPr lang="en-US" sz="1812" b="1">
                  <a:solidFill>
                    <a:srgbClr val="000000"/>
                  </a:solidFill>
                  <a:latin typeface="Open Sans 1 Bold"/>
                  <a:ea typeface="Open Sans 1 Bold"/>
                  <a:cs typeface="Open Sans 1 Bold"/>
                  <a:sym typeface="Open Sans 1 Bold"/>
                </a:rPr>
                <a:t>Droša un atbildīga MI lietošana</a:t>
              </a:r>
            </a:p>
            <a:p>
              <a:pPr marL="0" lvl="0" indent="0" algn="ctr">
                <a:lnSpc>
                  <a:spcPts val="2718"/>
                </a:lnSpc>
              </a:pPr>
              <a:endParaRPr lang="en-US" sz="1812" b="1">
                <a:solidFill>
                  <a:srgbClr val="000000"/>
                </a:solidFill>
                <a:latin typeface="Open Sans 1 Bold"/>
                <a:ea typeface="Open Sans 1 Bold"/>
                <a:cs typeface="Open Sans 1 Bold"/>
                <a:sym typeface="Open Sans 1 Bold"/>
              </a:endParaRPr>
            </a:p>
            <a:p>
              <a:pPr marL="0" lvl="0" indent="0" algn="ctr">
                <a:lnSpc>
                  <a:spcPts val="2718"/>
                </a:lnSpc>
              </a:pPr>
              <a:r>
                <a:rPr lang="en-US" sz="1812" b="1">
                  <a:solidFill>
                    <a:srgbClr val="000000"/>
                  </a:solidFill>
                  <a:latin typeface="Open Sans 1 Bold"/>
                  <a:ea typeface="Open Sans 1 Bold"/>
                  <a:cs typeface="Open Sans 1 Bold"/>
                  <a:sym typeface="Open Sans 1 Bold"/>
                </a:rPr>
                <a:t>Investīcijas digitālajā attīstībā</a:t>
              </a:r>
            </a:p>
            <a:p>
              <a:pPr marL="0" lvl="0" indent="0" algn="ctr">
                <a:lnSpc>
                  <a:spcPts val="2718"/>
                </a:lnSpc>
              </a:pPr>
              <a:endParaRPr lang="en-US" sz="1812" b="1">
                <a:solidFill>
                  <a:srgbClr val="000000"/>
                </a:solidFill>
                <a:latin typeface="Open Sans 1 Bold"/>
                <a:ea typeface="Open Sans 1 Bold"/>
                <a:cs typeface="Open Sans 1 Bold"/>
                <a:sym typeface="Open Sans 1 Bold"/>
              </a:endParaRPr>
            </a:p>
            <a:p>
              <a:pPr marL="0" lvl="0" indent="0" algn="ctr">
                <a:lnSpc>
                  <a:spcPts val="2718"/>
                </a:lnSpc>
              </a:pPr>
              <a:r>
                <a:rPr lang="en-US" sz="1812" b="1">
                  <a:solidFill>
                    <a:srgbClr val="000000"/>
                  </a:solidFill>
                  <a:latin typeface="Open Sans 1 Bold"/>
                  <a:ea typeface="Open Sans 1 Bold"/>
                  <a:cs typeface="Open Sans 1 Bold"/>
                  <a:sym typeface="Open Sans 1 Bold"/>
                </a:rPr>
                <a:t>Vadlīnijas izglītības iestādē</a:t>
              </a:r>
            </a:p>
          </p:txBody>
        </p:sp>
      </p:grpSp>
      <p:grpSp>
        <p:nvGrpSpPr>
          <p:cNvPr id="7" name="Group 7"/>
          <p:cNvGrpSpPr/>
          <p:nvPr/>
        </p:nvGrpSpPr>
        <p:grpSpPr>
          <a:xfrm>
            <a:off x="10229947" y="3865944"/>
            <a:ext cx="5918614" cy="3242030"/>
            <a:chOff x="0" y="0"/>
            <a:chExt cx="7891486" cy="4322707"/>
          </a:xfrm>
        </p:grpSpPr>
        <p:sp>
          <p:nvSpPr>
            <p:cNvPr id="8" name="TextBox 8"/>
            <p:cNvSpPr txBox="1"/>
            <p:nvPr/>
          </p:nvSpPr>
          <p:spPr>
            <a:xfrm>
              <a:off x="0" y="47625"/>
              <a:ext cx="7891486" cy="1088602"/>
            </a:xfrm>
            <a:prstGeom prst="rect">
              <a:avLst/>
            </a:prstGeom>
          </p:spPr>
          <p:txBody>
            <a:bodyPr lIns="0" tIns="0" rIns="0" bIns="0" rtlCol="0" anchor="t">
              <a:spAutoFit/>
            </a:bodyPr>
            <a:lstStyle/>
            <a:p>
              <a:pPr marL="0" lvl="0" indent="0" algn="ctr">
                <a:lnSpc>
                  <a:spcPts val="6160"/>
                </a:lnSpc>
              </a:pPr>
              <a:r>
                <a:rPr lang="en-US" sz="5600" b="1">
                  <a:solidFill>
                    <a:srgbClr val="000000"/>
                  </a:solidFill>
                  <a:latin typeface="Open Sans 1 Bold"/>
                  <a:ea typeface="Open Sans 1 Bold"/>
                  <a:cs typeface="Open Sans 1 Bold"/>
                  <a:sym typeface="Open Sans 1 Bold"/>
                </a:rPr>
                <a:t>Ieguvumi</a:t>
              </a:r>
            </a:p>
          </p:txBody>
        </p:sp>
        <p:sp>
          <p:nvSpPr>
            <p:cNvPr id="9" name="TextBox 9"/>
            <p:cNvSpPr txBox="1"/>
            <p:nvPr/>
          </p:nvSpPr>
          <p:spPr>
            <a:xfrm>
              <a:off x="0" y="2010361"/>
              <a:ext cx="7891486" cy="2312346"/>
            </a:xfrm>
            <a:prstGeom prst="rect">
              <a:avLst/>
            </a:prstGeom>
          </p:spPr>
          <p:txBody>
            <a:bodyPr lIns="0" tIns="0" rIns="0" bIns="0" rtlCol="0" anchor="t">
              <a:spAutoFit/>
            </a:bodyPr>
            <a:lstStyle/>
            <a:p>
              <a:pPr marL="0" lvl="0" indent="0" algn="ctr">
                <a:lnSpc>
                  <a:spcPts val="2784"/>
                </a:lnSpc>
              </a:pPr>
              <a:r>
                <a:rPr lang="en-US" sz="1856" b="1" u="sng">
                  <a:solidFill>
                    <a:srgbClr val="000000"/>
                  </a:solidFill>
                  <a:latin typeface="Open Sans 1 Bold"/>
                  <a:ea typeface="Open Sans 1 Bold"/>
                  <a:cs typeface="Open Sans 1 Bold"/>
                  <a:sym typeface="Open Sans 1 Bold"/>
                </a:rPr>
                <a:t>Efektīvāka resursu izmantošana</a:t>
              </a:r>
            </a:p>
            <a:p>
              <a:pPr marL="0" lvl="0" indent="0" algn="ctr">
                <a:lnSpc>
                  <a:spcPts val="2784"/>
                </a:lnSpc>
              </a:pPr>
              <a:endParaRPr lang="en-US" sz="1856" b="1" u="sng">
                <a:solidFill>
                  <a:srgbClr val="000000"/>
                </a:solidFill>
                <a:latin typeface="Open Sans 1 Bold"/>
                <a:ea typeface="Open Sans 1 Bold"/>
                <a:cs typeface="Open Sans 1 Bold"/>
                <a:sym typeface="Open Sans 1 Bold"/>
              </a:endParaRPr>
            </a:p>
            <a:p>
              <a:pPr marL="0" lvl="0" indent="0" algn="ctr">
                <a:lnSpc>
                  <a:spcPts val="2784"/>
                </a:lnSpc>
              </a:pPr>
              <a:r>
                <a:rPr lang="en-US" sz="1856" b="1">
                  <a:solidFill>
                    <a:srgbClr val="000000"/>
                  </a:solidFill>
                  <a:latin typeface="Open Sans 1 Bold"/>
                  <a:ea typeface="Open Sans 1 Bold"/>
                  <a:cs typeface="Open Sans 1 Bold"/>
                  <a:sym typeface="Open Sans 1 Bold"/>
                </a:rPr>
                <a:t>Uzlabota izglītības kvalitāte</a:t>
              </a:r>
            </a:p>
            <a:p>
              <a:pPr marL="0" lvl="0" indent="0" algn="ctr">
                <a:lnSpc>
                  <a:spcPts val="2784"/>
                </a:lnSpc>
              </a:pPr>
              <a:endParaRPr lang="en-US" sz="1856" b="1">
                <a:solidFill>
                  <a:srgbClr val="000000"/>
                </a:solidFill>
                <a:latin typeface="Open Sans 1 Bold"/>
                <a:ea typeface="Open Sans 1 Bold"/>
                <a:cs typeface="Open Sans 1 Bold"/>
                <a:sym typeface="Open Sans 1 Bold"/>
              </a:endParaRPr>
            </a:p>
            <a:p>
              <a:pPr marL="0" lvl="0" indent="0" algn="ctr">
                <a:lnSpc>
                  <a:spcPts val="2784"/>
                </a:lnSpc>
              </a:pPr>
              <a:r>
                <a:rPr lang="en-US" sz="1856" b="1">
                  <a:solidFill>
                    <a:srgbClr val="000000"/>
                  </a:solidFill>
                  <a:latin typeface="Open Sans 1 Bold"/>
                  <a:ea typeface="Open Sans 1 Bold"/>
                  <a:cs typeface="Open Sans 1 Bold"/>
                  <a:sym typeface="Open Sans 1 Bold"/>
                </a:rPr>
                <a:t>Konkurētspējas veicināšana</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TextBox 2"/>
          <p:cNvSpPr txBox="1"/>
          <p:nvPr/>
        </p:nvSpPr>
        <p:spPr>
          <a:xfrm>
            <a:off x="1276310" y="861066"/>
            <a:ext cx="5489017" cy="2486025"/>
          </a:xfrm>
          <a:prstGeom prst="rect">
            <a:avLst/>
          </a:prstGeom>
        </p:spPr>
        <p:txBody>
          <a:bodyPr lIns="0" tIns="0" rIns="0" bIns="0" rtlCol="0" anchor="t">
            <a:spAutoFit/>
          </a:bodyPr>
          <a:lstStyle/>
          <a:p>
            <a:pPr algn="l">
              <a:lnSpc>
                <a:spcPts val="4920"/>
              </a:lnSpc>
            </a:pPr>
            <a:r>
              <a:rPr lang="en-US" sz="4100" b="1">
                <a:solidFill>
                  <a:srgbClr val="000000"/>
                </a:solidFill>
                <a:latin typeface="Lato Bold"/>
                <a:ea typeface="Lato Bold"/>
                <a:cs typeface="Lato Bold"/>
                <a:sym typeface="Lato Bold"/>
              </a:rPr>
              <a:t>Uzdevums: </a:t>
            </a:r>
          </a:p>
          <a:p>
            <a:pPr marL="0" lvl="0" indent="0" algn="l">
              <a:lnSpc>
                <a:spcPts val="4920"/>
              </a:lnSpc>
              <a:spcBef>
                <a:spcPct val="0"/>
              </a:spcBef>
            </a:pPr>
            <a:r>
              <a:rPr lang="en-US" sz="4100" b="1">
                <a:solidFill>
                  <a:srgbClr val="000000"/>
                </a:solidFill>
                <a:latin typeface="Lato Bold"/>
                <a:ea typeface="Lato Bold"/>
                <a:cs typeface="Lato Bold"/>
                <a:sym typeface="Lato Bold"/>
              </a:rPr>
              <a:t>MI kā vadības komandas palīgs manā izglītības iestādē</a:t>
            </a:r>
          </a:p>
        </p:txBody>
      </p:sp>
      <p:sp>
        <p:nvSpPr>
          <p:cNvPr id="3" name="TextBox 3"/>
          <p:cNvSpPr txBox="1"/>
          <p:nvPr/>
        </p:nvSpPr>
        <p:spPr>
          <a:xfrm>
            <a:off x="8459422" y="842016"/>
            <a:ext cx="7354741" cy="1364615"/>
          </a:xfrm>
          <a:prstGeom prst="rect">
            <a:avLst/>
          </a:prstGeom>
        </p:spPr>
        <p:txBody>
          <a:bodyPr lIns="0" tIns="0" rIns="0" bIns="0" rtlCol="0" anchor="t">
            <a:spAutoFit/>
          </a:bodyPr>
          <a:lstStyle/>
          <a:p>
            <a:pPr marL="0" lvl="0" indent="0" algn="l">
              <a:lnSpc>
                <a:spcPts val="3639"/>
              </a:lnSpc>
              <a:spcBef>
                <a:spcPct val="0"/>
              </a:spcBef>
            </a:pPr>
            <a:r>
              <a:rPr lang="en-US" sz="2799" b="1">
                <a:solidFill>
                  <a:srgbClr val="000000"/>
                </a:solidFill>
                <a:latin typeface="Open Sans 2 Bold"/>
                <a:ea typeface="Open Sans 2 Bold"/>
                <a:cs typeface="Open Sans 2 Bold"/>
                <a:sym typeface="Open Sans 2 Bold"/>
              </a:rPr>
              <a:t>1. Izvēlas v</a:t>
            </a:r>
            <a:r>
              <a:rPr lang="en-US" sz="2799" b="1" u="none">
                <a:solidFill>
                  <a:srgbClr val="000000"/>
                </a:solidFill>
                <a:latin typeface="Open Sans 2 Bold"/>
                <a:ea typeface="Open Sans 2 Bold"/>
                <a:cs typeface="Open Sans 2 Bold"/>
                <a:sym typeface="Open Sans 2 Bold"/>
              </a:rPr>
              <a:t>ienu vadības komandas izpildāmo darbu:</a:t>
            </a:r>
          </a:p>
          <a:p>
            <a:pPr marL="0" lvl="0" indent="0" algn="l">
              <a:lnSpc>
                <a:spcPts val="3639"/>
              </a:lnSpc>
              <a:spcBef>
                <a:spcPct val="0"/>
              </a:spcBef>
            </a:pPr>
            <a:endParaRPr lang="en-US" sz="2799" b="1" u="none">
              <a:solidFill>
                <a:srgbClr val="000000"/>
              </a:solidFill>
              <a:latin typeface="Open Sans 2 Bold"/>
              <a:ea typeface="Open Sans 2 Bold"/>
              <a:cs typeface="Open Sans 2 Bold"/>
              <a:sym typeface="Open Sans 2 Bold"/>
            </a:endParaRPr>
          </a:p>
        </p:txBody>
      </p:sp>
      <p:sp>
        <p:nvSpPr>
          <p:cNvPr id="4" name="TextBox 4"/>
          <p:cNvSpPr txBox="1"/>
          <p:nvPr/>
        </p:nvSpPr>
        <p:spPr>
          <a:xfrm>
            <a:off x="8459422" y="2032641"/>
            <a:ext cx="8352502" cy="3714750"/>
          </a:xfrm>
          <a:prstGeom prst="rect">
            <a:avLst/>
          </a:prstGeom>
        </p:spPr>
        <p:txBody>
          <a:bodyPr lIns="0" tIns="0" rIns="0" bIns="0" rtlCol="0" anchor="t">
            <a:spAutoFit/>
          </a:bodyPr>
          <a:lstStyle/>
          <a:p>
            <a:pPr algn="l">
              <a:lnSpc>
                <a:spcPts val="3749"/>
              </a:lnSpc>
            </a:pPr>
            <a:r>
              <a:rPr lang="en-US" sz="2499">
                <a:solidFill>
                  <a:srgbClr val="000000"/>
                </a:solidFill>
                <a:latin typeface="Lato"/>
                <a:ea typeface="Lato"/>
                <a:cs typeface="Lato"/>
                <a:sym typeface="Lato"/>
              </a:rPr>
              <a:t>Piemēram:</a:t>
            </a:r>
          </a:p>
          <a:p>
            <a:pPr marL="539748" lvl="1" indent="-269874" algn="l">
              <a:lnSpc>
                <a:spcPts val="3749"/>
              </a:lnSpc>
              <a:buFont typeface="Arial"/>
              <a:buChar char="•"/>
            </a:pPr>
            <a:r>
              <a:rPr lang="en-US" sz="2499">
                <a:solidFill>
                  <a:srgbClr val="000000"/>
                </a:solidFill>
                <a:latin typeface="Lato"/>
                <a:ea typeface="Lato"/>
                <a:cs typeface="Lato"/>
                <a:sym typeface="Lato"/>
              </a:rPr>
              <a:t>izglītības programmu izstrāde/aktualizēšana</a:t>
            </a:r>
          </a:p>
          <a:p>
            <a:pPr marL="539748" lvl="1" indent="-269874" algn="l">
              <a:lnSpc>
                <a:spcPts val="3749"/>
              </a:lnSpc>
              <a:buFont typeface="Arial"/>
              <a:buChar char="•"/>
            </a:pPr>
            <a:r>
              <a:rPr lang="en-US" sz="2499">
                <a:solidFill>
                  <a:srgbClr val="000000"/>
                </a:solidFill>
                <a:latin typeface="Lato"/>
                <a:ea typeface="Lato"/>
                <a:cs typeface="Lato"/>
                <a:sym typeface="Lato"/>
              </a:rPr>
              <a:t>mācību grafiku un slodžu plānošana</a:t>
            </a:r>
          </a:p>
          <a:p>
            <a:pPr marL="539748" lvl="1" indent="-269874" algn="l">
              <a:lnSpc>
                <a:spcPts val="3749"/>
              </a:lnSpc>
              <a:buFont typeface="Arial"/>
              <a:buChar char="•"/>
            </a:pPr>
            <a:r>
              <a:rPr lang="en-US" sz="2499">
                <a:solidFill>
                  <a:srgbClr val="000000"/>
                </a:solidFill>
                <a:latin typeface="Lato"/>
                <a:ea typeface="Lato"/>
                <a:cs typeface="Lato"/>
                <a:sym typeface="Lato"/>
              </a:rPr>
              <a:t>komunikācija ar izglītojamajiem/vecākiem/pedagogiem</a:t>
            </a:r>
          </a:p>
          <a:p>
            <a:pPr marL="539748" lvl="1" indent="-269874" algn="l">
              <a:lnSpc>
                <a:spcPts val="3749"/>
              </a:lnSpc>
              <a:buFont typeface="Arial"/>
              <a:buChar char="•"/>
            </a:pPr>
            <a:r>
              <a:rPr lang="en-US" sz="2499">
                <a:solidFill>
                  <a:srgbClr val="000000"/>
                </a:solidFill>
                <a:latin typeface="Lato"/>
                <a:ea typeface="Lato"/>
                <a:cs typeface="Lato"/>
                <a:sym typeface="Lato"/>
              </a:rPr>
              <a:t>pašnovērtējuma ziņojuma sagatavošana</a:t>
            </a:r>
          </a:p>
          <a:p>
            <a:pPr marL="539748" lvl="1" indent="-269874" algn="l">
              <a:lnSpc>
                <a:spcPts val="3749"/>
              </a:lnSpc>
              <a:buFont typeface="Arial"/>
              <a:buChar char="•"/>
            </a:pPr>
            <a:r>
              <a:rPr lang="en-US" sz="2499">
                <a:solidFill>
                  <a:srgbClr val="000000"/>
                </a:solidFill>
                <a:latin typeface="Lato"/>
                <a:ea typeface="Lato"/>
                <a:cs typeface="Lato"/>
                <a:sym typeface="Lato"/>
              </a:rPr>
              <a:t>mārketinga jautājumi/jaunu izglītojamo piesaiste</a:t>
            </a:r>
          </a:p>
          <a:p>
            <a:pPr marL="539748" lvl="1" indent="-269874" algn="l">
              <a:lnSpc>
                <a:spcPts val="3749"/>
              </a:lnSpc>
              <a:buFont typeface="Arial"/>
              <a:buChar char="•"/>
            </a:pPr>
            <a:r>
              <a:rPr lang="en-US" sz="2499">
                <a:solidFill>
                  <a:srgbClr val="000000"/>
                </a:solidFill>
                <a:latin typeface="Lato"/>
                <a:ea typeface="Lato"/>
                <a:cs typeface="Lato"/>
                <a:sym typeface="Lato"/>
              </a:rPr>
              <a:t>pedagogu piesaiste un noturēšana</a:t>
            </a:r>
          </a:p>
          <a:p>
            <a:pPr marL="0" lvl="0" indent="0" algn="l">
              <a:lnSpc>
                <a:spcPts val="3749"/>
              </a:lnSpc>
              <a:spcBef>
                <a:spcPct val="0"/>
              </a:spcBef>
            </a:pPr>
            <a:endParaRPr lang="en-US" sz="2499">
              <a:solidFill>
                <a:srgbClr val="000000"/>
              </a:solidFill>
              <a:latin typeface="Lato"/>
              <a:ea typeface="Lato"/>
              <a:cs typeface="Lato"/>
              <a:sym typeface="Lato"/>
            </a:endParaRPr>
          </a:p>
        </p:txBody>
      </p:sp>
      <p:sp>
        <p:nvSpPr>
          <p:cNvPr id="5" name="TextBox 5"/>
          <p:cNvSpPr txBox="1"/>
          <p:nvPr/>
        </p:nvSpPr>
        <p:spPr>
          <a:xfrm>
            <a:off x="8459422" y="6059161"/>
            <a:ext cx="7354741" cy="450215"/>
          </a:xfrm>
          <a:prstGeom prst="rect">
            <a:avLst/>
          </a:prstGeom>
        </p:spPr>
        <p:txBody>
          <a:bodyPr lIns="0" tIns="0" rIns="0" bIns="0" rtlCol="0" anchor="t">
            <a:spAutoFit/>
          </a:bodyPr>
          <a:lstStyle/>
          <a:p>
            <a:pPr marL="0" lvl="0" indent="0" algn="l">
              <a:lnSpc>
                <a:spcPts val="3639"/>
              </a:lnSpc>
              <a:spcBef>
                <a:spcPct val="0"/>
              </a:spcBef>
            </a:pPr>
            <a:r>
              <a:rPr lang="en-US" sz="2799" b="1">
                <a:solidFill>
                  <a:srgbClr val="000000"/>
                </a:solidFill>
                <a:latin typeface="Open Sans 2 Bold"/>
                <a:ea typeface="Open Sans 2 Bold"/>
                <a:cs typeface="Open Sans 2 Bold"/>
                <a:sym typeface="Open Sans 2 Bold"/>
              </a:rPr>
              <a:t>2. Kā MI va</a:t>
            </a:r>
            <a:r>
              <a:rPr lang="en-US" sz="2799" b="1" u="none">
                <a:solidFill>
                  <a:srgbClr val="000000"/>
                </a:solidFill>
                <a:latin typeface="Open Sans 2 Bold"/>
                <a:ea typeface="Open Sans 2 Bold"/>
                <a:cs typeface="Open Sans 2 Bold"/>
                <a:sym typeface="Open Sans 2 Bold"/>
              </a:rPr>
              <a:t>rētu palīdzēt?</a:t>
            </a:r>
          </a:p>
        </p:txBody>
      </p:sp>
      <p:sp>
        <p:nvSpPr>
          <p:cNvPr id="6" name="TextBox 6"/>
          <p:cNvSpPr txBox="1"/>
          <p:nvPr/>
        </p:nvSpPr>
        <p:spPr>
          <a:xfrm>
            <a:off x="8459422" y="6776076"/>
            <a:ext cx="8352502" cy="1847850"/>
          </a:xfrm>
          <a:prstGeom prst="rect">
            <a:avLst/>
          </a:prstGeom>
        </p:spPr>
        <p:txBody>
          <a:bodyPr lIns="0" tIns="0" rIns="0" bIns="0" rtlCol="0" anchor="t">
            <a:spAutoFit/>
          </a:bodyPr>
          <a:lstStyle/>
          <a:p>
            <a:pPr algn="l">
              <a:lnSpc>
                <a:spcPts val="3749"/>
              </a:lnSpc>
            </a:pPr>
            <a:r>
              <a:rPr lang="en-US" sz="2499">
                <a:solidFill>
                  <a:srgbClr val="000000"/>
                </a:solidFill>
                <a:latin typeface="Lato"/>
                <a:ea typeface="Lato"/>
                <a:cs typeface="Lato"/>
                <a:sym typeface="Lato"/>
              </a:rPr>
              <a:t>A. Kāds ir process?</a:t>
            </a:r>
          </a:p>
          <a:p>
            <a:pPr algn="l">
              <a:lnSpc>
                <a:spcPts val="3749"/>
              </a:lnSpc>
            </a:pPr>
            <a:r>
              <a:rPr lang="en-US" sz="2499">
                <a:solidFill>
                  <a:srgbClr val="000000"/>
                </a:solidFill>
                <a:latin typeface="Lato"/>
                <a:ea typeface="Lato"/>
                <a:cs typeface="Lato"/>
                <a:sym typeface="Lato"/>
              </a:rPr>
              <a:t>B. Kur tieši MI varētu palīdzēt?</a:t>
            </a:r>
          </a:p>
          <a:p>
            <a:pPr algn="l">
              <a:lnSpc>
                <a:spcPts val="3749"/>
              </a:lnSpc>
            </a:pPr>
            <a:r>
              <a:rPr lang="en-US" sz="2499">
                <a:solidFill>
                  <a:srgbClr val="000000"/>
                </a:solidFill>
                <a:latin typeface="Lato"/>
                <a:ea typeface="Lato"/>
                <a:cs typeface="Lato"/>
                <a:sym typeface="Lato"/>
              </a:rPr>
              <a:t>C. Kāds būtu ieguvums iestādei?</a:t>
            </a:r>
          </a:p>
          <a:p>
            <a:pPr marL="0" lvl="0" indent="0" algn="l">
              <a:lnSpc>
                <a:spcPts val="3749"/>
              </a:lnSpc>
              <a:spcBef>
                <a:spcPct val="0"/>
              </a:spcBef>
            </a:pPr>
            <a:r>
              <a:rPr lang="en-US" sz="2499">
                <a:solidFill>
                  <a:srgbClr val="000000"/>
                </a:solidFill>
                <a:latin typeface="Lato"/>
                <a:ea typeface="Lato"/>
                <a:cs typeface="Lato"/>
                <a:sym typeface="Lato"/>
              </a:rPr>
              <a:t>D. Kas man kā vadītājam būtu jāuzrauga?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9106" y="3619500"/>
            <a:ext cx="3553645" cy="2287855"/>
          </a:xfrm>
          <a:custGeom>
            <a:avLst/>
            <a:gdLst/>
            <a:ahLst/>
            <a:cxnLst/>
            <a:rect l="l" t="t" r="r" b="b"/>
            <a:pathLst>
              <a:path w="3553645" h="2287855">
                <a:moveTo>
                  <a:pt x="0" y="0"/>
                </a:moveTo>
                <a:lnTo>
                  <a:pt x="3553645" y="0"/>
                </a:lnTo>
                <a:lnTo>
                  <a:pt x="3553645" y="2287856"/>
                </a:lnTo>
                <a:lnTo>
                  <a:pt x="0" y="2287856"/>
                </a:lnTo>
                <a:lnTo>
                  <a:pt x="0" y="0"/>
                </a:lnTo>
                <a:close/>
              </a:path>
            </a:pathLst>
          </a:custGeom>
          <a:blipFill>
            <a:blip r:embed="rId2"/>
            <a:stretch>
              <a:fillRect/>
            </a:stretch>
          </a:blipFill>
        </p:spPr>
      </p:sp>
      <p:sp>
        <p:nvSpPr>
          <p:cNvPr id="3" name="TextBox 3"/>
          <p:cNvSpPr txBox="1"/>
          <p:nvPr/>
        </p:nvSpPr>
        <p:spPr>
          <a:xfrm>
            <a:off x="1941346" y="6336161"/>
            <a:ext cx="6122811" cy="2219325"/>
          </a:xfrm>
          <a:prstGeom prst="rect">
            <a:avLst/>
          </a:prstGeom>
        </p:spPr>
        <p:txBody>
          <a:bodyPr lIns="0" tIns="0" rIns="0" bIns="0" rtlCol="0" anchor="t">
            <a:spAutoFit/>
          </a:bodyPr>
          <a:lstStyle/>
          <a:p>
            <a:pPr algn="l">
              <a:lnSpc>
                <a:spcPts val="4499"/>
              </a:lnSpc>
            </a:pPr>
            <a:r>
              <a:rPr lang="en-US" sz="2999">
                <a:solidFill>
                  <a:srgbClr val="000000"/>
                </a:solidFill>
                <a:latin typeface="Lato"/>
                <a:ea typeface="Lato"/>
                <a:cs typeface="Lato"/>
                <a:sym typeface="Lato"/>
              </a:rPr>
              <a:t>Smilšu iela 7, Rīga, LV-1050</a:t>
            </a:r>
          </a:p>
          <a:p>
            <a:pPr algn="l">
              <a:lnSpc>
                <a:spcPts val="4499"/>
              </a:lnSpc>
            </a:pPr>
            <a:r>
              <a:rPr lang="en-US" sz="2999">
                <a:solidFill>
                  <a:srgbClr val="000000"/>
                </a:solidFill>
                <a:latin typeface="Lato"/>
                <a:ea typeface="Lato"/>
                <a:cs typeface="Lato"/>
                <a:sym typeface="Lato"/>
              </a:rPr>
              <a:t>+371 67222504</a:t>
            </a:r>
          </a:p>
          <a:p>
            <a:pPr algn="l">
              <a:lnSpc>
                <a:spcPts val="4499"/>
              </a:lnSpc>
            </a:pPr>
            <a:r>
              <a:rPr lang="en-US" sz="2999" u="sng">
                <a:solidFill>
                  <a:srgbClr val="000000"/>
                </a:solidFill>
                <a:latin typeface="Lato"/>
                <a:ea typeface="Lato"/>
                <a:cs typeface="Lato"/>
                <a:sym typeface="Lato"/>
                <a:hlinkClick r:id="rId3" tooltip="mailto:ikvd@ikvd.gov.lv"/>
              </a:rPr>
              <a:t>ikvd@ikvd.gov.lv</a:t>
            </a:r>
          </a:p>
          <a:p>
            <a:pPr marL="0" lvl="1" indent="0" algn="l">
              <a:lnSpc>
                <a:spcPts val="4499"/>
              </a:lnSpc>
              <a:spcBef>
                <a:spcPct val="0"/>
              </a:spcBef>
            </a:pPr>
            <a:r>
              <a:rPr lang="en-US" sz="2999">
                <a:solidFill>
                  <a:srgbClr val="000000"/>
                </a:solidFill>
                <a:latin typeface="Lato"/>
                <a:ea typeface="Lato"/>
                <a:cs typeface="Lato"/>
                <a:sym typeface="Lato"/>
              </a:rPr>
              <a:t>www.ikvd.gov.lv</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538</Words>
  <Application>Microsoft Office PowerPoint</Application>
  <PresentationFormat>Pielāgots</PresentationFormat>
  <Paragraphs>86</Paragraphs>
  <Slides>10</Slides>
  <Notes>0</Notes>
  <HiddenSlides>0</HiddenSlides>
  <MMClips>0</MMClips>
  <ScaleCrop>false</ScaleCrop>
  <HeadingPairs>
    <vt:vector size="6" baseType="variant">
      <vt:variant>
        <vt:lpstr>Lietotie fonti</vt:lpstr>
      </vt:variant>
      <vt:variant>
        <vt:i4>7</vt:i4>
      </vt:variant>
      <vt:variant>
        <vt:lpstr>Dizains</vt:lpstr>
      </vt:variant>
      <vt:variant>
        <vt:i4>1</vt:i4>
      </vt:variant>
      <vt:variant>
        <vt:lpstr>Slaidu virsraksti</vt:lpstr>
      </vt:variant>
      <vt:variant>
        <vt:i4>10</vt:i4>
      </vt:variant>
    </vt:vector>
  </HeadingPairs>
  <TitlesOfParts>
    <vt:vector size="18" baseType="lpstr">
      <vt:lpstr>Open Sans 1 Bold</vt:lpstr>
      <vt:lpstr>Lato Bold</vt:lpstr>
      <vt:lpstr>Calibri</vt:lpstr>
      <vt:lpstr>Aptos</vt:lpstr>
      <vt:lpstr>Open Sans 2 Bold</vt:lpstr>
      <vt:lpstr>Arial</vt:lpstr>
      <vt:lpstr>Lato</vt:lpstr>
      <vt:lpstr>Office Theme</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Rindkopas teksts</dc:title>
  <cp:lastModifiedBy>Kristaps Zvaigznitis</cp:lastModifiedBy>
  <cp:revision>5</cp:revision>
  <dcterms:created xsi:type="dcterms:W3CDTF">2006-08-16T00:00:00Z</dcterms:created>
  <dcterms:modified xsi:type="dcterms:W3CDTF">2026-01-12T11:35:56Z</dcterms:modified>
  <dc:identifier>DAG-MYk6kNs</dc:identifier>
</cp:coreProperties>
</file>