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4"/>
  </p:notesMasterIdLst>
  <p:sldIdLst>
    <p:sldId id="1814" r:id="rId3"/>
    <p:sldId id="263" r:id="rId4"/>
    <p:sldId id="272" r:id="rId5"/>
    <p:sldId id="274" r:id="rId6"/>
    <p:sldId id="276" r:id="rId7"/>
    <p:sldId id="257" r:id="rId8"/>
    <p:sldId id="259" r:id="rId9"/>
    <p:sldId id="260" r:id="rId10"/>
    <p:sldId id="261" r:id="rId11"/>
    <p:sldId id="262" r:id="rId12"/>
    <p:sldId id="268" r:id="rId13"/>
  </p:sldIdLst>
  <p:sldSz cx="18288000" cy="10287000"/>
  <p:notesSz cx="6797675" cy="9874250"/>
  <p:embeddedFontLst>
    <p:embeddedFont>
      <p:font typeface="Montserrat" panose="00000500000000000000" pitchFamily="2" charset="-70"/>
      <p:regular r:id="rId15"/>
      <p:bold r:id="rId16"/>
      <p:italic r:id="rId17"/>
      <p:boldItalic r:id="rId18"/>
    </p:embeddedFont>
    <p:embeddedFont>
      <p:font typeface="Montserrat Bold" panose="020B0604020202020204" charset="-70"/>
      <p:regular r:id="rId19"/>
    </p:embeddedFont>
    <p:embeddedFont>
      <p:font typeface="Poppins" panose="00000500000000000000" pitchFamily="2" charset="-70"/>
      <p:regular r:id="rId20"/>
      <p:bold r:id="rId21"/>
      <p:italic r:id="rId22"/>
      <p:boldItalic r:id="rId23"/>
    </p:embeddedFont>
    <p:embeddedFont>
      <p:font typeface="Poppins Bold" panose="020B0604020202020204" charset="-70"/>
      <p:regular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05D62-35B8-46FC-9A07-AC1778B7602F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AA58F-36E9-4A11-AACA-43B7A96ED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1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28DEE5-FDA3-477F-91EE-C88F12B1ECF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534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47FB04E-7610-55BA-05B1-012BF7425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E9C72DB4-1389-6FF2-BE7B-ACBA8A770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lv-LV"/>
              <a:t>Noklikšķiniet, lai rediģētu šablona apakšvirsraksta stilu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BD89B4D-3DCF-CFA7-6F80-44F8A0FC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CC567CAE-AE59-21D3-47CF-F75EB959B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77B8BEA-67D4-69BB-F462-82099F27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407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1F542E6-CF1B-29E2-1F7F-31B2C995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FB31034-FE4A-43C4-3457-C46137638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24E55F3-4306-4D5C-94E6-18A0074C1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B0FE8E72-E159-B706-B04A-758AF700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F7A4F7B-FBB8-B002-34F2-BAC48F0F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227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98A1A53-D9E4-644E-7D15-DF66E0242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977A58B-5AA3-BED9-5A5C-2D07035FA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11AD43A-6C0C-962F-8AC8-D25FFE58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50887E3-5079-8E84-FDF4-67AFEFB7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767C13F-C740-1BE9-4FE0-60620C51D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179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2090279-0223-20E8-95DD-0BF5C4D09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20D3226-BA6F-9B93-179B-A6F6B2570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25E0B59A-6073-8EAC-AECB-021EDBFBD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C7446EA-9ACE-AC0E-5C8C-89A7CA39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1080717F-8B7C-70B1-3FF6-8C4B04814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56437E29-1ADB-0F4D-E528-2A77B34F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19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E38CA5E-56A0-07F1-47A5-AC19626F2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A9239ED3-4F6C-CA39-86C2-EE1D8510A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4632EFCA-B001-20C2-142E-73A000E0B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542BAF16-9779-2B58-94A0-364D3D55B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0466A08A-7EF8-CBBF-33E6-A3F27ED5E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2260C6ED-F244-2470-D40F-601CA830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AFA300B2-6D47-396E-843E-44A159F77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3E6AF81C-EE24-3DF4-8E21-27B26036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14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0F59851-15E9-36A6-4C90-C972F727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F8F508E8-2233-7024-0E6D-22C9DF850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6FDB855B-CD67-AC18-1932-E4679EEEB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32C3E46A-DFB9-BEAA-3521-DCA5F733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168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EE32B3EB-03C2-B932-9719-A5C784BA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3A3158E0-419F-8384-D97A-D0B55CA1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69C6FD68-2DEA-1A19-3D8E-FF40D292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669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823BC7D-AFF4-A416-9117-5DDA6357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EC2E97D-F382-28FE-358A-08AE79C9F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8A2FE519-59D7-1154-13B5-9B7B92D53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BBF63B05-B62C-42EF-CD70-894CA855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3783E07-6CF9-F7E6-866B-A4B13B7A1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0DDDADE9-2E29-AA9F-6144-3BF7A90E3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630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DA3D356-1902-7844-1D48-063DCCB0D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D00A22CA-05E7-40A0-655F-93877EFFB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GB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DE49D059-6B8F-7AEC-6239-467F473F5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5598018-6207-5CE0-57AA-816D66863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D74C5DBB-E03B-993F-6CFC-283FE2822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B9AC7C69-AADE-72B5-CC75-CE4A3AE6D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290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87B9BCE-A32D-3E53-3099-69F0465B7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89D13441-B613-F802-9408-0187F141D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4D7404F-87BE-6F73-F9B8-97C556F7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531E273-9D4A-BA1F-A10A-1CD34C9B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D1926E1-ADDC-3E9B-E97A-475561F22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159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15FB2346-7F02-401B-CE58-E5BE3EE7E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323F815F-D1C7-0C9A-4912-A68973BB2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1CD18AA-8706-4C9F-BEBB-78A1B1FE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8A9AE2A-85A5-3C4F-F33B-1DBF4AC43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B1D91BD-5B80-3B52-C68C-6746548C7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91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64D3D6DF-EF25-BD51-E1FE-9DF20A2F9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GB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1571F9BF-B0A2-255B-766C-3B9B74318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5B520B6E-4BC2-744A-B0BE-844A58FFC7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0622B-3E68-4632-8FC9-5D97624139E1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577DCD1-3A3A-BD1E-7743-06F2F666B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5779B1F-0E5E-5C1A-86D6-0B7356715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B4223-7324-4543-8374-0C758C60A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87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kvd.gov.lv/" TargetMode="External"/><Relationship Id="rId13" Type="http://schemas.openxmlformats.org/officeDocument/2006/relationships/image" Target="../media/image29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8.jpeg"/><Relationship Id="rId5" Type="http://schemas.openxmlformats.org/officeDocument/2006/relationships/image" Target="../media/image23.svg"/><Relationship Id="rId15" Type="http://schemas.openxmlformats.org/officeDocument/2006/relationships/image" Target="../media/image30.jpeg"/><Relationship Id="rId10" Type="http://schemas.openxmlformats.org/officeDocument/2006/relationships/image" Target="../media/image27.sv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hyperlink" Target="mailto:ikvd@ikvd.gov.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7F6B13E-92EC-2693-819F-1DA69AE5A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5304" y="5113149"/>
            <a:ext cx="13716000" cy="141315"/>
          </a:xfrm>
        </p:spPr>
        <p:txBody>
          <a:bodyPr>
            <a:normAutofit fontScale="90000"/>
          </a:bodyPr>
          <a:lstStyle/>
          <a:p>
            <a:br>
              <a:rPr lang="lv-LV" sz="6000" b="1" dirty="0">
                <a:latin typeface="Aptos" panose="020B0004020202020204" pitchFamily="34" charset="0"/>
              </a:rPr>
            </a:br>
            <a:br>
              <a:rPr lang="lv-LV" sz="6000" b="1" dirty="0">
                <a:latin typeface="Aptos" panose="020B0004020202020204" pitchFamily="34" charset="0"/>
              </a:rPr>
            </a:br>
            <a:r>
              <a:rPr lang="lv-LV" sz="6000" b="1" dirty="0">
                <a:latin typeface="Aptos" panose="020B0004020202020204" pitchFamily="34" charset="0"/>
              </a:rPr>
              <a:t>Laba pārvaldība mainīgā vidē:</a:t>
            </a:r>
            <a:br>
              <a:rPr lang="lv-LV" sz="6000" b="1" dirty="0">
                <a:latin typeface="Aptos" panose="020B0004020202020204" pitchFamily="34" charset="0"/>
              </a:rPr>
            </a:br>
            <a:r>
              <a:rPr lang="lv-LV" sz="6000" b="1" dirty="0">
                <a:latin typeface="Aptos" panose="020B0004020202020204" pitchFamily="34" charset="0"/>
              </a:rPr>
              <a:t>Aktualitātes normatīvajā regulējumā</a:t>
            </a:r>
            <a:endParaRPr lang="en-GB" sz="4200" dirty="0">
              <a:latin typeface="Aptos" panose="020B0004020202020204" pitchFamily="34" charset="0"/>
            </a:endParaRP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6EDA8727-C241-A5E1-5324-1447FBC741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304" y="5627021"/>
            <a:ext cx="13716000" cy="24836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lv-LV" sz="2700" dirty="0">
                <a:latin typeface="Aptos" panose="020B0004020202020204" pitchFamily="34" charset="0"/>
                <a:cs typeface="Times New Roman" panose="02020603050405020304" pitchFamily="18" charset="0"/>
              </a:rPr>
              <a:t>Kvalitātes vērtēšanas departamenta 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lv-LV" sz="2700" dirty="0">
                <a:latin typeface="Aptos" panose="020B0004020202020204" pitchFamily="34" charset="0"/>
                <a:cs typeface="Times New Roman" panose="02020603050405020304" pitchFamily="18" charset="0"/>
              </a:rPr>
              <a:t>juriskonsulte</a:t>
            </a:r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lv-LV" sz="2700" dirty="0">
                <a:latin typeface="Aptos" panose="020B0004020202020204" pitchFamily="34" charset="0"/>
                <a:cs typeface="Times New Roman" panose="02020603050405020304" pitchFamily="18" charset="0"/>
              </a:rPr>
              <a:t>Sanita Kravale-</a:t>
            </a:r>
            <a:r>
              <a:rPr lang="lv-LV" sz="2700" dirty="0" err="1">
                <a:latin typeface="Aptos" panose="020B0004020202020204" pitchFamily="34" charset="0"/>
                <a:cs typeface="Times New Roman" panose="02020603050405020304" pitchFamily="18" charset="0"/>
              </a:rPr>
              <a:t>Basaje</a:t>
            </a:r>
            <a:endParaRPr lang="lv-LV" sz="27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lv-LV" sz="27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lv-LV" sz="2700" dirty="0">
                <a:latin typeface="Aptos" panose="020B0004020202020204" pitchFamily="34" charset="0"/>
                <a:cs typeface="Times New Roman" panose="02020603050405020304" pitchFamily="18" charset="0"/>
              </a:rPr>
              <a:t>14.01.2026.</a:t>
            </a:r>
            <a:endParaRPr lang="en-GB" sz="27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3000" dirty="0"/>
          </a:p>
        </p:txBody>
      </p:sp>
      <p:pic>
        <p:nvPicPr>
          <p:cNvPr id="4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B8739C9B-7C75-3C77-DC2C-A2BBFCE0A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842" y="606143"/>
            <a:ext cx="4142190" cy="2658962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ABD9DDDF-FC24-8ECE-2CC2-15783AA7AAB3}"/>
              </a:ext>
            </a:extLst>
          </p:cNvPr>
          <p:cNvSpPr/>
          <p:nvPr/>
        </p:nvSpPr>
        <p:spPr>
          <a:xfrm>
            <a:off x="6495032" y="606141"/>
            <a:ext cx="4479183" cy="2658963"/>
          </a:xfrm>
          <a:custGeom>
            <a:avLst/>
            <a:gdLst/>
            <a:ahLst/>
            <a:cxnLst/>
            <a:rect l="l" t="t" r="r" b="b"/>
            <a:pathLst>
              <a:path w="3918854" h="2444164">
                <a:moveTo>
                  <a:pt x="0" y="0"/>
                </a:moveTo>
                <a:lnTo>
                  <a:pt x="3918854" y="0"/>
                </a:lnTo>
                <a:lnTo>
                  <a:pt x="3918854" y="2444164"/>
                </a:lnTo>
                <a:lnTo>
                  <a:pt x="0" y="2444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887768B-EC37-C418-CBAD-FB7748B5385C}"/>
              </a:ext>
            </a:extLst>
          </p:cNvPr>
          <p:cNvSpPr/>
          <p:nvPr/>
        </p:nvSpPr>
        <p:spPr>
          <a:xfrm>
            <a:off x="11783600" y="1128482"/>
            <a:ext cx="5302322" cy="1614281"/>
          </a:xfrm>
          <a:custGeom>
            <a:avLst/>
            <a:gdLst/>
            <a:ahLst/>
            <a:cxnLst/>
            <a:rect l="l" t="t" r="r" b="b"/>
            <a:pathLst>
              <a:path w="4320225" h="1435384">
                <a:moveTo>
                  <a:pt x="0" y="0"/>
                </a:moveTo>
                <a:lnTo>
                  <a:pt x="4320225" y="0"/>
                </a:lnTo>
                <a:lnTo>
                  <a:pt x="4320225" y="1435384"/>
                </a:lnTo>
                <a:lnTo>
                  <a:pt x="0" y="14353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10339-0253-F8FC-F5B7-A568737FB2AF}"/>
              </a:ext>
            </a:extLst>
          </p:cNvPr>
          <p:cNvSpPr txBox="1"/>
          <p:nvPr/>
        </p:nvSpPr>
        <p:spPr>
          <a:xfrm>
            <a:off x="254711" y="9294475"/>
            <a:ext cx="1777857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Bef>
                <a:spcPct val="0"/>
              </a:spcBef>
            </a:pPr>
            <a:r>
              <a:rPr lang="lv-LV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Eiropas Savienības finansēts. Paustie viedokļi un uzskati atspoguļo autora(-u) personīgos uzskatus un ne vienmēr sakrīt ar Eiropas Savienības vai Eiropas Izglītības un Kultūras </a:t>
            </a:r>
            <a:r>
              <a:rPr lang="lv-LV" dirty="0" err="1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izpildaģentūras</a:t>
            </a:r>
            <a:r>
              <a:rPr lang="lv-LV" dirty="0">
                <a:solidFill>
                  <a:srgbClr val="000000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(EACEA) viedokli. Ne Eiropas Savienība, ne EACEA nenes atbildību par paustajiem uzskatiem.</a:t>
            </a:r>
          </a:p>
        </p:txBody>
      </p:sp>
    </p:spTree>
    <p:extLst>
      <p:ext uri="{BB962C8B-B14F-4D97-AF65-F5344CB8AC3E}">
        <p14:creationId xmlns:p14="http://schemas.microsoft.com/office/powerpoint/2010/main" val="2913953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6656283" y="-2445901"/>
            <a:ext cx="15178802" cy="15178802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38100" cap="sq">
            <a:solidFill>
              <a:srgbClr val="7030A0"/>
            </a:solidFill>
            <a:prstDash val="solid"/>
            <a:miter/>
          </a:ln>
        </p:spPr>
      </p:sp>
      <p:grpSp>
        <p:nvGrpSpPr>
          <p:cNvPr id="5" name="Group 5"/>
          <p:cNvGrpSpPr/>
          <p:nvPr/>
        </p:nvGrpSpPr>
        <p:grpSpPr>
          <a:xfrm>
            <a:off x="-6009550" y="-1734395"/>
            <a:ext cx="13881919" cy="1388191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030A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7480" y="3814603"/>
            <a:ext cx="7164174" cy="1629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6553"/>
              </a:lnSpc>
              <a:spcBef>
                <a:spcPct val="0"/>
              </a:spcBef>
            </a:pPr>
            <a:r>
              <a:rPr lang="lv-LV" sz="4680" b="1" dirty="0">
                <a:solidFill>
                  <a:srgbClr val="FDFDF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Sasniedzamie rezultāti 2025.-2026.gadam</a:t>
            </a:r>
            <a:endParaRPr lang="en-US" sz="4680" b="1" dirty="0">
              <a:solidFill>
                <a:srgbClr val="FDFDFD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842035" y="6036140"/>
            <a:ext cx="4991854" cy="2748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lv-LV" u="none" strike="noStrike" spc="-44" dirty="0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2022.-2025.gada laikā ir izveidota individualizēta kvalitātes vērtēšanas uzskaites sistēma par katru izglītības iestādi (izglītības iestāžu reģistra paplašinājums), par katru novadu / </a:t>
            </a:r>
            <a:r>
              <a:rPr lang="lv-LV" u="none" strike="noStrike" spc="-44" dirty="0" err="1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valstspilsētu</a:t>
            </a:r>
            <a:r>
              <a:rPr lang="lv-LV" u="none" strike="noStrike" spc="-44" dirty="0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., par iestādēm, kurās konstatēti būtiski trūkumi, par IAP prioritāšu ieviešanu 2021.-2027.gadam</a:t>
            </a:r>
            <a:endParaRPr lang="en-US" u="none" strike="noStrike" spc="-44" dirty="0">
              <a:solidFill>
                <a:srgbClr val="FDFDF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618101" y="17679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0740827" y="1956137"/>
            <a:ext cx="6456653" cy="87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334"/>
              </a:lnSpc>
              <a:spcBef>
                <a:spcPct val="0"/>
              </a:spcBef>
            </a:pPr>
            <a:r>
              <a:rPr lang="lv-LV" sz="1800" u="none" strike="noStrike" spc="-33" dirty="0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Samazināt fokusēšanos uz izglītības iestādēm, kuras strādā labi, un palielināt atbalstu izglītības iestādēm, kuru darbībā ir konstatēti būtiski trūkumi.</a:t>
            </a:r>
            <a:endParaRPr lang="en-US" sz="1800" u="none" strike="noStrike" spc="-33" dirty="0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63159" y="20412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</a:p>
        </p:txBody>
      </p:sp>
      <p:sp>
        <p:nvSpPr>
          <p:cNvPr id="13" name="Freeform 13"/>
          <p:cNvSpPr/>
          <p:nvPr/>
        </p:nvSpPr>
        <p:spPr>
          <a:xfrm>
            <a:off x="9144000" y="35413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11215137" y="3770995"/>
            <a:ext cx="6456653" cy="1170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334"/>
              </a:lnSpc>
              <a:spcBef>
                <a:spcPct val="0"/>
              </a:spcBef>
            </a:pPr>
            <a:r>
              <a:rPr lang="lv-LV" sz="1800" u="none" strike="noStrike" spc="-33" dirty="0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Atteikties no darbībām / procedūrām, kuras pie jaunajām iespējām, attīstot izglītības kvalitātes monitoringa sistēmu, kļūst </a:t>
            </a:r>
            <a:r>
              <a:rPr lang="lv-LV" sz="1800" u="none" strike="noStrike" spc="-33" dirty="0" err="1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mazefektīvas</a:t>
            </a:r>
            <a:r>
              <a:rPr lang="lv-LV" sz="1800" u="none" strike="noStrike" spc="-33" dirty="0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 (parādās digitālie rīki, ir izveidota kvalitātes vērtēšanas uzskaites sistēma).</a:t>
            </a:r>
            <a:endParaRPr lang="en-US" sz="1800" u="none" strike="noStrike" spc="-33" dirty="0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289058" y="38146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</a:p>
        </p:txBody>
      </p:sp>
      <p:sp>
        <p:nvSpPr>
          <p:cNvPr id="16" name="Freeform 16"/>
          <p:cNvSpPr/>
          <p:nvPr/>
        </p:nvSpPr>
        <p:spPr>
          <a:xfrm>
            <a:off x="9144000" y="5318072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11215138" y="5773616"/>
            <a:ext cx="6456652" cy="875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334"/>
              </a:lnSpc>
              <a:spcBef>
                <a:spcPct val="0"/>
              </a:spcBef>
            </a:pPr>
            <a:r>
              <a:rPr lang="lv-LV" sz="1800" u="none" strike="noStrike" spc="-33" dirty="0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Saturiski centrēties uz Izglītības attīstības pamatnostādnēs 2021.-2027.gadam un Valdības rīcības plānā noteiktajām prioritātēm un to ieviešanu.</a:t>
            </a:r>
            <a:endParaRPr lang="en-US" sz="1800" u="none" strike="noStrike" spc="-33" dirty="0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289058" y="5591284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 dirty="0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</a:p>
        </p:txBody>
      </p:sp>
      <p:sp>
        <p:nvSpPr>
          <p:cNvPr id="19" name="Freeform 19"/>
          <p:cNvSpPr/>
          <p:nvPr/>
        </p:nvSpPr>
        <p:spPr>
          <a:xfrm>
            <a:off x="8618101" y="7094753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TextBox 20"/>
          <p:cNvSpPr txBox="1"/>
          <p:nvPr/>
        </p:nvSpPr>
        <p:spPr>
          <a:xfrm>
            <a:off x="10568256" y="7705819"/>
            <a:ext cx="6019563" cy="625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5"/>
              </a:lnSpc>
            </a:pPr>
            <a:r>
              <a:rPr lang="lv-LV" spc="-35" dirty="0">
                <a:solidFill>
                  <a:srgbClr val="7030A0"/>
                </a:solidFill>
                <a:latin typeface="Poppins"/>
                <a:ea typeface="Poppins"/>
                <a:cs typeface="Poppins"/>
                <a:sym typeface="Poppins"/>
              </a:rPr>
              <a:t>Rast veidus, kā racionāli samazināt kvalitātes vērtēšanas izmaksas.</a:t>
            </a:r>
            <a:endParaRPr lang="en-US" u="none" strike="noStrike" spc="-35" dirty="0">
              <a:solidFill>
                <a:srgbClr val="7030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763159" y="7367965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905455" y="2656032"/>
            <a:ext cx="373607" cy="37360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7030A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315313" y="4180490"/>
            <a:ext cx="373607" cy="37360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7030A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944228" y="7402839"/>
            <a:ext cx="373607" cy="37360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7030A0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309460" y="5760481"/>
            <a:ext cx="373607" cy="373607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7030A0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35" name="Freeform 19">
            <a:extLst>
              <a:ext uri="{FF2B5EF4-FFF2-40B4-BE49-F238E27FC236}">
                <a16:creationId xmlns:a16="http://schemas.microsoft.com/office/drawing/2014/main" id="{4D6BDF12-A3A1-27DF-994E-B3C7D1212C51}"/>
              </a:ext>
            </a:extLst>
          </p:cNvPr>
          <p:cNvSpPr/>
          <p:nvPr/>
        </p:nvSpPr>
        <p:spPr>
          <a:xfrm>
            <a:off x="540605" y="6165151"/>
            <a:ext cx="897806" cy="767216"/>
          </a:xfrm>
          <a:custGeom>
            <a:avLst/>
            <a:gdLst/>
            <a:ahLst/>
            <a:cxnLst/>
            <a:rect l="l" t="t" r="r" b="b"/>
            <a:pathLst>
              <a:path w="897806" h="767216">
                <a:moveTo>
                  <a:pt x="0" y="0"/>
                </a:moveTo>
                <a:lnTo>
                  <a:pt x="897807" y="0"/>
                </a:lnTo>
                <a:lnTo>
                  <a:pt x="897807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70000" contrast="-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FC4E1A5E-F539-E52A-5B84-2DD81CC7EF14}"/>
              </a:ext>
            </a:extLst>
          </p:cNvPr>
          <p:cNvSpPr/>
          <p:nvPr/>
        </p:nvSpPr>
        <p:spPr>
          <a:xfrm>
            <a:off x="16587819" y="4053"/>
            <a:ext cx="1703424" cy="1481847"/>
          </a:xfrm>
          <a:custGeom>
            <a:avLst/>
            <a:gdLst/>
            <a:ahLst/>
            <a:cxnLst/>
            <a:rect l="l" t="t" r="r" b="b"/>
            <a:pathLst>
              <a:path w="5143500" h="4952112">
                <a:moveTo>
                  <a:pt x="0" y="0"/>
                </a:moveTo>
                <a:lnTo>
                  <a:pt x="5143500" y="0"/>
                </a:lnTo>
                <a:lnTo>
                  <a:pt x="5143500" y="4952112"/>
                </a:lnTo>
                <a:lnTo>
                  <a:pt x="0" y="495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86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05B49-95D8-C959-9068-8ACEB47D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2">
            <a:extLst>
              <a:ext uri="{FF2B5EF4-FFF2-40B4-BE49-F238E27FC236}">
                <a16:creationId xmlns:a16="http://schemas.microsoft.com/office/drawing/2014/main" id="{6B3220AC-6BFA-8881-86DB-A82C6A9BFBD1}"/>
              </a:ext>
            </a:extLst>
          </p:cNvPr>
          <p:cNvSpPr txBox="1"/>
          <p:nvPr/>
        </p:nvSpPr>
        <p:spPr>
          <a:xfrm rot="5400000">
            <a:off x="5947722" y="5010684"/>
            <a:ext cx="3889158" cy="27113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62E7B1F4-7ED5-3499-7DB4-50F86E755719}"/>
              </a:ext>
            </a:extLst>
          </p:cNvPr>
          <p:cNvSpPr txBox="1"/>
          <p:nvPr/>
        </p:nvSpPr>
        <p:spPr>
          <a:xfrm rot="5400000">
            <a:off x="11348856" y="5010684"/>
            <a:ext cx="3889158" cy="27113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38C2BB62-69C2-DFEF-264E-77BE44C28622}"/>
              </a:ext>
            </a:extLst>
          </p:cNvPr>
          <p:cNvSpPr txBox="1"/>
          <p:nvPr/>
        </p:nvSpPr>
        <p:spPr>
          <a:xfrm>
            <a:off x="12475680" y="3585312"/>
            <a:ext cx="1426085" cy="15494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D89924D7-AC30-717B-0090-1EF5CBDB86D0}"/>
              </a:ext>
            </a:extLst>
          </p:cNvPr>
          <p:cNvSpPr/>
          <p:nvPr/>
        </p:nvSpPr>
        <p:spPr>
          <a:xfrm>
            <a:off x="7312329" y="4032373"/>
            <a:ext cx="981904" cy="729779"/>
          </a:xfrm>
          <a:custGeom>
            <a:avLst/>
            <a:gdLst/>
            <a:ahLst/>
            <a:cxnLst/>
            <a:rect l="l" t="t" r="r" b="b"/>
            <a:pathLst>
              <a:path w="981904" h="729779">
                <a:moveTo>
                  <a:pt x="0" y="0"/>
                </a:moveTo>
                <a:lnTo>
                  <a:pt x="981903" y="0"/>
                </a:lnTo>
                <a:lnTo>
                  <a:pt x="981903" y="729779"/>
                </a:lnTo>
                <a:lnTo>
                  <a:pt x="0" y="729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6" name="Freeform 96">
            <a:extLst>
              <a:ext uri="{FF2B5EF4-FFF2-40B4-BE49-F238E27FC236}">
                <a16:creationId xmlns:a16="http://schemas.microsoft.com/office/drawing/2014/main" id="{15A22716-E6B6-6AD6-BC26-F1DF338D8F28}"/>
              </a:ext>
            </a:extLst>
          </p:cNvPr>
          <p:cNvSpPr/>
          <p:nvPr/>
        </p:nvSpPr>
        <p:spPr>
          <a:xfrm>
            <a:off x="12866449" y="4051668"/>
            <a:ext cx="652718" cy="740195"/>
          </a:xfrm>
          <a:custGeom>
            <a:avLst/>
            <a:gdLst/>
            <a:ahLst/>
            <a:cxnLst/>
            <a:rect l="l" t="t" r="r" b="b"/>
            <a:pathLst>
              <a:path w="652718" h="740195">
                <a:moveTo>
                  <a:pt x="0" y="0"/>
                </a:moveTo>
                <a:lnTo>
                  <a:pt x="652718" y="0"/>
                </a:lnTo>
                <a:lnTo>
                  <a:pt x="652718" y="740195"/>
                </a:lnTo>
                <a:lnTo>
                  <a:pt x="0" y="740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8" name="TextBox 98">
            <a:extLst>
              <a:ext uri="{FF2B5EF4-FFF2-40B4-BE49-F238E27FC236}">
                <a16:creationId xmlns:a16="http://schemas.microsoft.com/office/drawing/2014/main" id="{1A359E14-6228-E543-9F49-60BB1AB6C3EC}"/>
              </a:ext>
            </a:extLst>
          </p:cNvPr>
          <p:cNvSpPr txBox="1"/>
          <p:nvPr/>
        </p:nvSpPr>
        <p:spPr>
          <a:xfrm>
            <a:off x="3755528" y="885825"/>
            <a:ext cx="12094071" cy="816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lv-LV" sz="4799" b="1" dirty="0">
                <a:solidFill>
                  <a:srgbClr val="7030A0"/>
                </a:solidFill>
                <a:latin typeface="Poppins Bold"/>
                <a:ea typeface="Poppins Bold"/>
                <a:cs typeface="Poppins Bold"/>
                <a:sym typeface="Poppins Bold"/>
              </a:rPr>
              <a:t>Izglītības likumā piedāvātie grozījumi</a:t>
            </a:r>
            <a:endParaRPr lang="en-US" sz="4799" b="1" dirty="0">
              <a:solidFill>
                <a:srgbClr val="7030A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0B2F2398-D024-AE66-DF80-41771324D565}"/>
              </a:ext>
            </a:extLst>
          </p:cNvPr>
          <p:cNvSpPr/>
          <p:nvPr/>
        </p:nvSpPr>
        <p:spPr>
          <a:xfrm>
            <a:off x="32426" y="26751"/>
            <a:ext cx="2362200" cy="2247923"/>
          </a:xfrm>
          <a:custGeom>
            <a:avLst/>
            <a:gdLst/>
            <a:ahLst/>
            <a:cxnLst/>
            <a:rect l="l" t="t" r="r" b="b"/>
            <a:pathLst>
              <a:path w="5143500" h="4952112">
                <a:moveTo>
                  <a:pt x="0" y="0"/>
                </a:moveTo>
                <a:lnTo>
                  <a:pt x="5143500" y="0"/>
                </a:lnTo>
                <a:lnTo>
                  <a:pt x="5143500" y="4952112"/>
                </a:lnTo>
                <a:lnTo>
                  <a:pt x="0" y="495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86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C67B4D74-9AA9-ED1D-5804-A36890BBA7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6982" y="2781300"/>
            <a:ext cx="15681960" cy="600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7E67F-77E4-CC07-FBF1-A17C8774A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2">
            <a:extLst>
              <a:ext uri="{FF2B5EF4-FFF2-40B4-BE49-F238E27FC236}">
                <a16:creationId xmlns:a16="http://schemas.microsoft.com/office/drawing/2014/main" id="{F17DAD06-96F9-5A68-7885-9F38E24D7CBC}"/>
              </a:ext>
            </a:extLst>
          </p:cNvPr>
          <p:cNvSpPr txBox="1"/>
          <p:nvPr/>
        </p:nvSpPr>
        <p:spPr>
          <a:xfrm rot="5400000">
            <a:off x="5947722" y="5010684"/>
            <a:ext cx="3889158" cy="27113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37CDF7D3-AF24-D756-0F41-B546699CB841}"/>
              </a:ext>
            </a:extLst>
          </p:cNvPr>
          <p:cNvSpPr txBox="1"/>
          <p:nvPr/>
        </p:nvSpPr>
        <p:spPr>
          <a:xfrm rot="5400000">
            <a:off x="11348856" y="5010684"/>
            <a:ext cx="3889158" cy="27113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63C7B909-D00C-D17F-6774-9ABC6A63645C}"/>
              </a:ext>
            </a:extLst>
          </p:cNvPr>
          <p:cNvSpPr txBox="1"/>
          <p:nvPr/>
        </p:nvSpPr>
        <p:spPr>
          <a:xfrm>
            <a:off x="12475680" y="3585312"/>
            <a:ext cx="1426085" cy="15494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B1BA4C43-69D3-DE64-36F3-E96E8CFB8BC5}"/>
              </a:ext>
            </a:extLst>
          </p:cNvPr>
          <p:cNvSpPr/>
          <p:nvPr/>
        </p:nvSpPr>
        <p:spPr>
          <a:xfrm>
            <a:off x="7312329" y="4032373"/>
            <a:ext cx="981904" cy="729779"/>
          </a:xfrm>
          <a:custGeom>
            <a:avLst/>
            <a:gdLst/>
            <a:ahLst/>
            <a:cxnLst/>
            <a:rect l="l" t="t" r="r" b="b"/>
            <a:pathLst>
              <a:path w="981904" h="729779">
                <a:moveTo>
                  <a:pt x="0" y="0"/>
                </a:moveTo>
                <a:lnTo>
                  <a:pt x="981903" y="0"/>
                </a:lnTo>
                <a:lnTo>
                  <a:pt x="981903" y="729779"/>
                </a:lnTo>
                <a:lnTo>
                  <a:pt x="0" y="729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6" name="Freeform 96">
            <a:extLst>
              <a:ext uri="{FF2B5EF4-FFF2-40B4-BE49-F238E27FC236}">
                <a16:creationId xmlns:a16="http://schemas.microsoft.com/office/drawing/2014/main" id="{005B2FB9-C57B-44C9-C037-DD5BA2A7C214}"/>
              </a:ext>
            </a:extLst>
          </p:cNvPr>
          <p:cNvSpPr/>
          <p:nvPr/>
        </p:nvSpPr>
        <p:spPr>
          <a:xfrm>
            <a:off x="12866449" y="4051668"/>
            <a:ext cx="652718" cy="740195"/>
          </a:xfrm>
          <a:custGeom>
            <a:avLst/>
            <a:gdLst/>
            <a:ahLst/>
            <a:cxnLst/>
            <a:rect l="l" t="t" r="r" b="b"/>
            <a:pathLst>
              <a:path w="652718" h="740195">
                <a:moveTo>
                  <a:pt x="0" y="0"/>
                </a:moveTo>
                <a:lnTo>
                  <a:pt x="652718" y="0"/>
                </a:lnTo>
                <a:lnTo>
                  <a:pt x="652718" y="740195"/>
                </a:lnTo>
                <a:lnTo>
                  <a:pt x="0" y="740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CD1B8391-3408-D333-477B-001AE4489876}"/>
              </a:ext>
            </a:extLst>
          </p:cNvPr>
          <p:cNvSpPr/>
          <p:nvPr/>
        </p:nvSpPr>
        <p:spPr>
          <a:xfrm>
            <a:off x="32426" y="26751"/>
            <a:ext cx="2362200" cy="2247923"/>
          </a:xfrm>
          <a:custGeom>
            <a:avLst/>
            <a:gdLst/>
            <a:ahLst/>
            <a:cxnLst/>
            <a:rect l="l" t="t" r="r" b="b"/>
            <a:pathLst>
              <a:path w="5143500" h="4952112">
                <a:moveTo>
                  <a:pt x="0" y="0"/>
                </a:moveTo>
                <a:lnTo>
                  <a:pt x="5143500" y="0"/>
                </a:lnTo>
                <a:lnTo>
                  <a:pt x="5143500" y="4952112"/>
                </a:lnTo>
                <a:lnTo>
                  <a:pt x="0" y="495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86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860794" y="810762"/>
            <a:ext cx="14554200" cy="1190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0"/>
              </a:lnSpc>
            </a:pPr>
            <a:r>
              <a:rPr lang="lv-LV" sz="4400" b="1" dirty="0">
                <a:solidFill>
                  <a:srgbClr val="7030A0"/>
                </a:solidFill>
                <a:latin typeface="Poppins Bold"/>
                <a:ea typeface="Poppins Bold"/>
                <a:cs typeface="Poppins Bold"/>
                <a:sym typeface="Poppins Bold"/>
              </a:rPr>
              <a:t>Ministru kabineta noteikumos nepieciešamie </a:t>
            </a:r>
          </a:p>
          <a:p>
            <a:pPr algn="ctr">
              <a:lnSpc>
                <a:spcPts val="4600"/>
              </a:lnSpc>
            </a:pPr>
            <a:r>
              <a:rPr lang="lv-LV" sz="4400" b="1" dirty="0">
                <a:solidFill>
                  <a:srgbClr val="7030A0"/>
                </a:solidFill>
                <a:latin typeface="Poppins Bold"/>
                <a:ea typeface="Poppins Bold"/>
                <a:cs typeface="Poppins Bold"/>
                <a:sym typeface="Poppins Bold"/>
              </a:rPr>
              <a:t>grozījumi </a:t>
            </a:r>
            <a:endParaRPr lang="en-US" sz="4400" b="1" dirty="0">
              <a:solidFill>
                <a:srgbClr val="7030A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C49B8F48-4CA7-DD6C-96CF-57B86F2E6B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2374773"/>
            <a:ext cx="12194325" cy="711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6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85CBF-0FB7-7416-386D-70FA902CC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2">
            <a:extLst>
              <a:ext uri="{FF2B5EF4-FFF2-40B4-BE49-F238E27FC236}">
                <a16:creationId xmlns:a16="http://schemas.microsoft.com/office/drawing/2014/main" id="{0BF2A714-5CA3-D7FF-977B-091B4D23BAAF}"/>
              </a:ext>
            </a:extLst>
          </p:cNvPr>
          <p:cNvSpPr txBox="1"/>
          <p:nvPr/>
        </p:nvSpPr>
        <p:spPr>
          <a:xfrm rot="5400000">
            <a:off x="5947722" y="5010684"/>
            <a:ext cx="3889158" cy="27113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859768CB-1420-639C-BE86-66919678A20F}"/>
              </a:ext>
            </a:extLst>
          </p:cNvPr>
          <p:cNvSpPr txBox="1"/>
          <p:nvPr/>
        </p:nvSpPr>
        <p:spPr>
          <a:xfrm rot="5400000">
            <a:off x="11348856" y="5010684"/>
            <a:ext cx="3889158" cy="271132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653FDC88-C831-3FF4-7E8D-A385C6DC2BE7}"/>
              </a:ext>
            </a:extLst>
          </p:cNvPr>
          <p:cNvSpPr txBox="1"/>
          <p:nvPr/>
        </p:nvSpPr>
        <p:spPr>
          <a:xfrm>
            <a:off x="12475680" y="3585312"/>
            <a:ext cx="1426085" cy="154949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335579F5-F586-3ED2-1473-3F4FE77AF529}"/>
              </a:ext>
            </a:extLst>
          </p:cNvPr>
          <p:cNvSpPr/>
          <p:nvPr/>
        </p:nvSpPr>
        <p:spPr>
          <a:xfrm>
            <a:off x="7312329" y="4032373"/>
            <a:ext cx="981904" cy="729779"/>
          </a:xfrm>
          <a:custGeom>
            <a:avLst/>
            <a:gdLst/>
            <a:ahLst/>
            <a:cxnLst/>
            <a:rect l="l" t="t" r="r" b="b"/>
            <a:pathLst>
              <a:path w="981904" h="729779">
                <a:moveTo>
                  <a:pt x="0" y="0"/>
                </a:moveTo>
                <a:lnTo>
                  <a:pt x="981903" y="0"/>
                </a:lnTo>
                <a:lnTo>
                  <a:pt x="981903" y="729779"/>
                </a:lnTo>
                <a:lnTo>
                  <a:pt x="0" y="7297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6" name="Freeform 96">
            <a:extLst>
              <a:ext uri="{FF2B5EF4-FFF2-40B4-BE49-F238E27FC236}">
                <a16:creationId xmlns:a16="http://schemas.microsoft.com/office/drawing/2014/main" id="{F5762E50-87C8-9A65-85A5-9F9689E01BB2}"/>
              </a:ext>
            </a:extLst>
          </p:cNvPr>
          <p:cNvSpPr/>
          <p:nvPr/>
        </p:nvSpPr>
        <p:spPr>
          <a:xfrm>
            <a:off x="12866449" y="4051668"/>
            <a:ext cx="652718" cy="740195"/>
          </a:xfrm>
          <a:custGeom>
            <a:avLst/>
            <a:gdLst/>
            <a:ahLst/>
            <a:cxnLst/>
            <a:rect l="l" t="t" r="r" b="b"/>
            <a:pathLst>
              <a:path w="652718" h="740195">
                <a:moveTo>
                  <a:pt x="0" y="0"/>
                </a:moveTo>
                <a:lnTo>
                  <a:pt x="652718" y="0"/>
                </a:lnTo>
                <a:lnTo>
                  <a:pt x="652718" y="740195"/>
                </a:lnTo>
                <a:lnTo>
                  <a:pt x="0" y="7401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9" name="Freeform 5">
            <a:extLst>
              <a:ext uri="{FF2B5EF4-FFF2-40B4-BE49-F238E27FC236}">
                <a16:creationId xmlns:a16="http://schemas.microsoft.com/office/drawing/2014/main" id="{4C456283-94B0-01EB-7CCF-BF5F124E1C23}"/>
              </a:ext>
            </a:extLst>
          </p:cNvPr>
          <p:cNvSpPr/>
          <p:nvPr/>
        </p:nvSpPr>
        <p:spPr>
          <a:xfrm>
            <a:off x="32426" y="26751"/>
            <a:ext cx="2362200" cy="2247923"/>
          </a:xfrm>
          <a:custGeom>
            <a:avLst/>
            <a:gdLst/>
            <a:ahLst/>
            <a:cxnLst/>
            <a:rect l="l" t="t" r="r" b="b"/>
            <a:pathLst>
              <a:path w="5143500" h="4952112">
                <a:moveTo>
                  <a:pt x="0" y="0"/>
                </a:moveTo>
                <a:lnTo>
                  <a:pt x="5143500" y="0"/>
                </a:lnTo>
                <a:lnTo>
                  <a:pt x="5143500" y="4952112"/>
                </a:lnTo>
                <a:lnTo>
                  <a:pt x="0" y="495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86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35597355-461C-062E-C9AD-402DEA4D1136}"/>
              </a:ext>
            </a:extLst>
          </p:cNvPr>
          <p:cNvSpPr txBox="1"/>
          <p:nvPr/>
        </p:nvSpPr>
        <p:spPr>
          <a:xfrm>
            <a:off x="2860794" y="810762"/>
            <a:ext cx="14554200" cy="1190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0"/>
              </a:lnSpc>
            </a:pPr>
            <a:r>
              <a:rPr lang="lv-LV" sz="4400" b="1" dirty="0">
                <a:solidFill>
                  <a:srgbClr val="7030A0"/>
                </a:solidFill>
                <a:latin typeface="Poppins Bold"/>
                <a:ea typeface="Poppins Bold"/>
                <a:cs typeface="Poppins Bold"/>
                <a:sym typeface="Poppins Bold"/>
              </a:rPr>
              <a:t>Vadlīnijās izglītības kvalitātes nodrošināšanai plānotie grozījumi </a:t>
            </a:r>
            <a:endParaRPr lang="en-US" sz="4400" b="1" dirty="0">
              <a:solidFill>
                <a:srgbClr val="7030A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3" name="Attēls 2">
            <a:extLst>
              <a:ext uri="{FF2B5EF4-FFF2-40B4-BE49-F238E27FC236}">
                <a16:creationId xmlns:a16="http://schemas.microsoft.com/office/drawing/2014/main" id="{A9EB9C28-DA4C-CC5D-5E4B-A4BD2CCEE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029" y="3162300"/>
            <a:ext cx="16951865" cy="598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93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40F7081-9B74-8A8D-8CD1-26E65E286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840242"/>
          </a:xfrm>
        </p:spPr>
        <p:txBody>
          <a:bodyPr>
            <a:normAutofit/>
          </a:bodyPr>
          <a:lstStyle/>
          <a:p>
            <a:pPr algn="r"/>
            <a:r>
              <a:rPr lang="lv-LV" sz="48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Kas visvairāk ietekmē izglītības kvalitāti?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3540E48-D9CF-702C-D884-020EEA368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008415"/>
            <a:ext cx="15773400" cy="7257030"/>
          </a:xfrm>
        </p:spPr>
        <p:txBody>
          <a:bodyPr>
            <a:normAutofit fontScale="92500" lnSpcReduction="20000"/>
          </a:bodyPr>
          <a:lstStyle/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Izglītības iestādes vadītājs un viņa veidotā organizācijas kultūra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Pedagogi un viņu profesionalitāte, pedagogu profesijas prestižs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Izglītības iestādei pieejamais finansējums izglītības programmu finansēšanai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Skolas sadarbības kvalitāte ar vecākiem, tostarp viņu gatavība iesaistīties sadarbībā ar izglītības iestādi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Atbalsta personāla pieejamība un profesionalitāte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Izglītības iestādes darbība atbilstoši «skola kā mācīšanās organizācijā» pamatprincipiem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Skolas darbība atbilstoši iekļaujošas izglītības darbības pamatprincipiem, tostarp mācību darba diferenciācija un individualizācija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Drošības / vardarbības līmenis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Pašvaldības / skolas dibinātāja atbalsts izglītības iestādei, </a:t>
            </a:r>
            <a:r>
              <a:rPr lang="lv-LV"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starpinstitucionālās</a:t>
            </a: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 sadarbības kvalitāte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Ģimenes / bērnu likumisko pārstāvju sociālekonomiskā situācija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Valsts, pašvaldības un izglītības iestādes metodiskā darba sistēma jeb atbalsts pedagogiem</a:t>
            </a:r>
          </a:p>
          <a:p>
            <a:pPr marL="685800" indent="-685800">
              <a:buFont typeface="+mj-lt"/>
              <a:buAutoNum type="arabicPeriod"/>
            </a:pPr>
            <a:r>
              <a:rPr lang="lv-LV" sz="3000" dirty="0">
                <a:latin typeface="Verdana" panose="020B0604030504040204" pitchFamily="34" charset="0"/>
                <a:ea typeface="Verdana" panose="020B0604030504040204" pitchFamily="34" charset="0"/>
              </a:rPr>
              <a:t>Bērnu / jauniešu gatavība / motivācija mācībām</a:t>
            </a:r>
          </a:p>
        </p:txBody>
      </p:sp>
      <p:pic>
        <p:nvPicPr>
          <p:cNvPr id="4" name="Picture 2" descr="Sākumlapa | Izglītības kvalitātes valsts dienests">
            <a:extLst>
              <a:ext uri="{FF2B5EF4-FFF2-40B4-BE49-F238E27FC236}">
                <a16:creationId xmlns:a16="http://schemas.microsoft.com/office/drawing/2014/main" id="{BF002BB3-6B3E-6720-A10E-3A216F0B1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r="16211"/>
          <a:stretch/>
        </p:blipFill>
        <p:spPr bwMode="auto">
          <a:xfrm>
            <a:off x="469978" y="453597"/>
            <a:ext cx="1326167" cy="12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186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59E05815-C07F-F344-91D0-6AA1DE498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869" y="802629"/>
            <a:ext cx="14032118" cy="8681742"/>
          </a:xfrm>
          <a:prstGeom prst="rect">
            <a:avLst/>
          </a:prstGeom>
          <a:ln w="44450">
            <a:solidFill>
              <a:srgbClr val="00602B">
                <a:alpha val="99000"/>
              </a:srgbClr>
            </a:solidFill>
          </a:ln>
        </p:spPr>
      </p:pic>
      <p:pic>
        <p:nvPicPr>
          <p:cNvPr id="6" name="Picture 2" descr="Sākumlapa | Izglītības kvalitātes valsts dienests">
            <a:extLst>
              <a:ext uri="{FF2B5EF4-FFF2-40B4-BE49-F238E27FC236}">
                <a16:creationId xmlns:a16="http://schemas.microsoft.com/office/drawing/2014/main" id="{4E3AFA30-5AC3-BFA9-247D-84BA66C9A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r="16211"/>
          <a:stretch/>
        </p:blipFill>
        <p:spPr bwMode="auto">
          <a:xfrm>
            <a:off x="469978" y="453597"/>
            <a:ext cx="1326167" cy="12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98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>
            <a:extLst>
              <a:ext uri="{FF2B5EF4-FFF2-40B4-BE49-F238E27FC236}">
                <a16:creationId xmlns:a16="http://schemas.microsoft.com/office/drawing/2014/main" id="{2AA2BEEE-0841-BBE7-DE21-4E1ECBD4A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3330" y="1290748"/>
            <a:ext cx="14266083" cy="7257746"/>
          </a:xfrm>
          <a:prstGeom prst="rect">
            <a:avLst/>
          </a:prstGeom>
          <a:ln w="38100">
            <a:solidFill>
              <a:srgbClr val="00602B"/>
            </a:solidFill>
          </a:ln>
        </p:spPr>
      </p:pic>
      <p:pic>
        <p:nvPicPr>
          <p:cNvPr id="5" name="Picture 2" descr="Sākumlapa | Izglītības kvalitātes valsts dienests">
            <a:extLst>
              <a:ext uri="{FF2B5EF4-FFF2-40B4-BE49-F238E27FC236}">
                <a16:creationId xmlns:a16="http://schemas.microsoft.com/office/drawing/2014/main" id="{E626DD70-D63B-205D-AB40-7642169E3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r="16211"/>
          <a:stretch/>
        </p:blipFill>
        <p:spPr bwMode="auto">
          <a:xfrm>
            <a:off x="469978" y="453597"/>
            <a:ext cx="1326167" cy="12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45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3">
            <a:extLst>
              <a:ext uri="{FF2B5EF4-FFF2-40B4-BE49-F238E27FC236}">
                <a16:creationId xmlns:a16="http://schemas.microsoft.com/office/drawing/2014/main" id="{50936261-358C-956B-1AF3-EB88E9F3D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9871" y="572069"/>
            <a:ext cx="12719958" cy="9142862"/>
          </a:xfrm>
          <a:prstGeom prst="rect">
            <a:avLst/>
          </a:prstGeom>
        </p:spPr>
      </p:pic>
      <p:pic>
        <p:nvPicPr>
          <p:cNvPr id="5" name="Picture 2" descr="Sākumlapa | Izglītības kvalitātes valsts dienests">
            <a:extLst>
              <a:ext uri="{FF2B5EF4-FFF2-40B4-BE49-F238E27FC236}">
                <a16:creationId xmlns:a16="http://schemas.microsoft.com/office/drawing/2014/main" id="{1A02CED2-7283-F96D-F660-00FE982DB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r="16211"/>
          <a:stretch/>
        </p:blipFill>
        <p:spPr bwMode="auto">
          <a:xfrm>
            <a:off x="469978" y="453597"/>
            <a:ext cx="1326167" cy="12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atura vietturis 3">
            <a:extLst>
              <a:ext uri="{FF2B5EF4-FFF2-40B4-BE49-F238E27FC236}">
                <a16:creationId xmlns:a16="http://schemas.microsoft.com/office/drawing/2014/main" id="{42A61720-C457-28F8-396F-DEC1EF7EDF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41071" y="669473"/>
          <a:ext cx="15479487" cy="894197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206365">
                  <a:extLst>
                    <a:ext uri="{9D8B030D-6E8A-4147-A177-3AD203B41FA5}">
                      <a16:colId xmlns:a16="http://schemas.microsoft.com/office/drawing/2014/main" val="3766973630"/>
                    </a:ext>
                  </a:extLst>
                </a:gridCol>
                <a:gridCol w="3473427">
                  <a:extLst>
                    <a:ext uri="{9D8B030D-6E8A-4147-A177-3AD203B41FA5}">
                      <a16:colId xmlns:a16="http://schemas.microsoft.com/office/drawing/2014/main" val="3664530462"/>
                    </a:ext>
                  </a:extLst>
                </a:gridCol>
                <a:gridCol w="3258840">
                  <a:extLst>
                    <a:ext uri="{9D8B030D-6E8A-4147-A177-3AD203B41FA5}">
                      <a16:colId xmlns:a16="http://schemas.microsoft.com/office/drawing/2014/main" val="685202275"/>
                    </a:ext>
                  </a:extLst>
                </a:gridCol>
                <a:gridCol w="3540855">
                  <a:extLst>
                    <a:ext uri="{9D8B030D-6E8A-4147-A177-3AD203B41FA5}">
                      <a16:colId xmlns:a16="http://schemas.microsoft.com/office/drawing/2014/main" val="1414085725"/>
                    </a:ext>
                  </a:extLst>
                </a:gridCol>
              </a:tblGrid>
              <a:tr h="1523432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18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lv-LV" sz="3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endParaRPr lang="lv-LV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2024./2025.māc.g. (turpinās datu apkopošana)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endParaRPr lang="lv-LV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endParaRPr lang="lv-LV" sz="1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2023./2024.māc.g.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lv-LV" sz="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lv-LV" sz="8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2022./2023.māc.g.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4039380581"/>
                  </a:ext>
                </a:extLst>
              </a:tr>
              <a:tr h="1417574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Kvalitātes vērtēšanu kopskaits, tostarp: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247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313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325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959881614"/>
                  </a:ext>
                </a:extLst>
              </a:tr>
              <a:tr h="1059216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pirmsskolas izglītības iestādes vadītāja/-</a:t>
                      </a:r>
                      <a:r>
                        <a:rPr lang="lv-LV" sz="18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as</a:t>
                      </a: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profesionālās darbības novērtēšana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70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166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173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117485936"/>
                  </a:ext>
                </a:extLst>
              </a:tr>
              <a:tr h="908673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tikai skolas direktora/-es profesionālās darbības novērtēšana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43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37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25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3602516414"/>
                  </a:ext>
                </a:extLst>
              </a:tr>
              <a:tr h="1059216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skolas akreditācija kopā ar direktora/-es profesionālās darbības novērtēšanu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114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93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114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3188949645"/>
                  </a:ext>
                </a:extLst>
              </a:tr>
              <a:tr h="356807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tikai skolas akreditācija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13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040467804"/>
                  </a:ext>
                </a:extLst>
              </a:tr>
              <a:tr h="700862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Kvalitātes vērtēšanā iegūtie rezultāti, tostarp: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734477034"/>
                  </a:ext>
                </a:extLst>
              </a:tr>
              <a:tr h="356807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Kvalitātes līmenis “Jāpilnveido”</a:t>
                      </a:r>
                      <a:endParaRPr lang="lv-LV" sz="3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32</a:t>
                      </a:r>
                      <a:endParaRPr lang="lv-LV" sz="420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85</a:t>
                      </a:r>
                      <a:endParaRPr lang="lv-LV" sz="420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51</a:t>
                      </a:r>
                      <a:endParaRPr lang="lv-LV" sz="42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783601923"/>
                  </a:ext>
                </a:extLst>
              </a:tr>
              <a:tr h="601290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Kvalitātes līmenis “Nepietiekami”</a:t>
                      </a:r>
                      <a:endParaRPr lang="lv-LV" sz="3000" b="1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endParaRPr lang="lv-LV" sz="4200" b="1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 b="1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endParaRPr lang="lv-LV" sz="4200" b="1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endParaRPr lang="lv-LV" sz="4200" b="1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2153233923"/>
                  </a:ext>
                </a:extLst>
              </a:tr>
              <a:tr h="601290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Atteikums uzsākt kvalitātes vērtēšanu</a:t>
                      </a:r>
                      <a:endParaRPr lang="lv-LV" sz="3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endParaRPr lang="lv-LV" sz="420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</a:t>
                      </a:r>
                      <a:endParaRPr lang="lv-LV" sz="420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endParaRPr lang="lv-LV" sz="42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1582584990"/>
                  </a:ext>
                </a:extLst>
              </a:tr>
              <a:tr h="356807">
                <a:tc>
                  <a:txBody>
                    <a:bodyPr/>
                    <a:lstStyle/>
                    <a:p>
                      <a:pPr marL="457200" algn="r">
                        <a:lnSpc>
                          <a:spcPct val="107000"/>
                        </a:lnSpc>
                        <a:buNone/>
                      </a:pPr>
                      <a:r>
                        <a:rPr lang="lv-LV" sz="18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Kvalitātes līmenis “Izcili”</a:t>
                      </a:r>
                      <a:endParaRPr lang="lv-LV" sz="3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v-LV" sz="2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endParaRPr lang="lv-LV" sz="4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2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  <a:endParaRPr lang="lv-LV" sz="4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02870" marR="102870" marT="0" marB="0"/>
                </a:tc>
                <a:extLst>
                  <a:ext uri="{0D108BD9-81ED-4DB2-BD59-A6C34878D82A}">
                    <a16:rowId xmlns:a16="http://schemas.microsoft.com/office/drawing/2014/main" val="460274563"/>
                  </a:ext>
                </a:extLst>
              </a:tr>
            </a:tbl>
          </a:graphicData>
        </a:graphic>
      </p:graphicFrame>
      <p:pic>
        <p:nvPicPr>
          <p:cNvPr id="5" name="Picture 2" descr="Sākumlapa | Izglītības kvalitātes valsts dienests">
            <a:extLst>
              <a:ext uri="{FF2B5EF4-FFF2-40B4-BE49-F238E27FC236}">
                <a16:creationId xmlns:a16="http://schemas.microsoft.com/office/drawing/2014/main" id="{E9D88E32-1B23-3AF0-CDB1-76A2AF977E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6" r="16211"/>
          <a:stretch/>
        </p:blipFill>
        <p:spPr bwMode="auto">
          <a:xfrm>
            <a:off x="469978" y="453597"/>
            <a:ext cx="1326167" cy="12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326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18366" y="2494851"/>
            <a:ext cx="8819592" cy="176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510"/>
              </a:lnSpc>
              <a:spcBef>
                <a:spcPct val="0"/>
              </a:spcBef>
            </a:pPr>
            <a:r>
              <a:rPr lang="lv-LV" sz="10364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Paldies</a:t>
            </a:r>
            <a:r>
              <a:rPr lang="en-US" sz="10364" b="1" dirty="0">
                <a:solidFill>
                  <a:srgbClr val="051D4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sp>
        <p:nvSpPr>
          <p:cNvPr id="6" name="Freeform 6"/>
          <p:cNvSpPr/>
          <p:nvPr/>
        </p:nvSpPr>
        <p:spPr>
          <a:xfrm>
            <a:off x="5736916" y="5778432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>
                <a:moveTo>
                  <a:pt x="0" y="0"/>
                </a:moveTo>
                <a:lnTo>
                  <a:pt x="399175" y="0"/>
                </a:lnTo>
                <a:lnTo>
                  <a:pt x="399175" y="399175"/>
                </a:lnTo>
                <a:lnTo>
                  <a:pt x="0" y="399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36916" y="6339014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>
                <a:moveTo>
                  <a:pt x="0" y="0"/>
                </a:moveTo>
                <a:lnTo>
                  <a:pt x="399175" y="0"/>
                </a:lnTo>
                <a:lnTo>
                  <a:pt x="399175" y="399176"/>
                </a:lnTo>
                <a:lnTo>
                  <a:pt x="0" y="399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5716703" y="7436473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>
                <a:moveTo>
                  <a:pt x="0" y="0"/>
                </a:moveTo>
                <a:lnTo>
                  <a:pt x="399175" y="0"/>
                </a:lnTo>
                <a:lnTo>
                  <a:pt x="399175" y="399176"/>
                </a:lnTo>
                <a:lnTo>
                  <a:pt x="0" y="3991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6273438" y="6281864"/>
            <a:ext cx="3788059" cy="30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534"/>
              </a:lnSpc>
              <a:spcBef>
                <a:spcPct val="0"/>
              </a:spcBef>
            </a:pPr>
            <a:r>
              <a:rPr lang="lv-LV" sz="1810" spc="-36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  <a:hlinkClick r:id="rId8"/>
              </a:rPr>
              <a:t>www.ikvd.gov.lv</a:t>
            </a:r>
            <a:r>
              <a:rPr lang="lv-LV" sz="1810" spc="-36" dirty="0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1810" spc="-36" dirty="0">
              <a:solidFill>
                <a:srgbClr val="145DA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48847" y="7472240"/>
            <a:ext cx="3788059" cy="30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534"/>
              </a:lnSpc>
              <a:spcBef>
                <a:spcPct val="0"/>
              </a:spcBef>
            </a:pPr>
            <a:r>
              <a:rPr lang="lv-LV" sz="1810" spc="-36" dirty="0">
                <a:latin typeface="Poppins"/>
                <a:ea typeface="Poppins"/>
                <a:cs typeface="Poppins"/>
                <a:sym typeface="Poppins"/>
              </a:rPr>
              <a:t>Smilšu iela 7, Rīga, LV-1050</a:t>
            </a:r>
            <a:endParaRPr lang="en-US" sz="1810" spc="-36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273438" y="5761462"/>
            <a:ext cx="3559508" cy="35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0"/>
              </a:lnSpc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Open Sauce"/>
                <a:sym typeface="Open Sauce"/>
              </a:rPr>
              <a:t>+</a:t>
            </a:r>
            <a:r>
              <a:rPr lang="lv-LV" sz="2000" dirty="0">
                <a:latin typeface="Verdana" panose="020B0604030504040204" pitchFamily="34" charset="0"/>
                <a:ea typeface="Verdana" panose="020B0604030504040204" pitchFamily="34" charset="0"/>
                <a:cs typeface="Open Sauce"/>
                <a:sym typeface="Open Sauce"/>
              </a:rPr>
              <a:t>371-67222504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398912" y="0"/>
            <a:ext cx="5889088" cy="756959"/>
            <a:chOff x="0" y="0"/>
            <a:chExt cx="1551036" cy="199364"/>
          </a:xfrm>
          <a:solidFill>
            <a:srgbClr val="7030A0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51036" cy="199364"/>
            </a:xfrm>
            <a:custGeom>
              <a:avLst/>
              <a:gdLst/>
              <a:ahLst/>
              <a:cxnLst/>
              <a:rect l="l" t="t" r="r" b="b"/>
              <a:pathLst>
                <a:path w="1551036" h="199364">
                  <a:moveTo>
                    <a:pt x="0" y="0"/>
                  </a:moveTo>
                  <a:lnTo>
                    <a:pt x="1551036" y="0"/>
                  </a:lnTo>
                  <a:lnTo>
                    <a:pt x="1551036" y="199364"/>
                  </a:lnTo>
                  <a:lnTo>
                    <a:pt x="0" y="199364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551036" cy="23746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398912" y="9530041"/>
            <a:ext cx="5889088" cy="756959"/>
            <a:chOff x="0" y="0"/>
            <a:chExt cx="1551036" cy="199364"/>
          </a:xfrm>
          <a:solidFill>
            <a:srgbClr val="7030A0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51036" cy="199364"/>
            </a:xfrm>
            <a:custGeom>
              <a:avLst/>
              <a:gdLst/>
              <a:ahLst/>
              <a:cxnLst/>
              <a:rect l="l" t="t" r="r" b="b"/>
              <a:pathLst>
                <a:path w="1551036" h="199364">
                  <a:moveTo>
                    <a:pt x="0" y="0"/>
                  </a:moveTo>
                  <a:lnTo>
                    <a:pt x="1551036" y="0"/>
                  </a:lnTo>
                  <a:lnTo>
                    <a:pt x="1551036" y="199364"/>
                  </a:lnTo>
                  <a:lnTo>
                    <a:pt x="0" y="199364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551036" cy="23746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-4925441" y="3609788"/>
            <a:ext cx="9392643" cy="9529477"/>
          </a:xfrm>
          <a:custGeom>
            <a:avLst/>
            <a:gdLst/>
            <a:ahLst/>
            <a:cxnLst/>
            <a:rect l="l" t="t" r="r" b="b"/>
            <a:pathLst>
              <a:path w="9392643" h="9529477">
                <a:moveTo>
                  <a:pt x="0" y="0"/>
                </a:moveTo>
                <a:lnTo>
                  <a:pt x="9392643" y="0"/>
                </a:lnTo>
                <a:lnTo>
                  <a:pt x="9392643" y="9529476"/>
                </a:lnTo>
                <a:lnTo>
                  <a:pt x="0" y="952947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>
              <a:alphaModFix amt="24000"/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</p:spPr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78D316D2-963B-4C2A-4615-35F1403DEF16}"/>
              </a:ext>
            </a:extLst>
          </p:cNvPr>
          <p:cNvSpPr/>
          <p:nvPr/>
        </p:nvSpPr>
        <p:spPr>
          <a:xfrm>
            <a:off x="0" y="0"/>
            <a:ext cx="2362200" cy="2019300"/>
          </a:xfrm>
          <a:custGeom>
            <a:avLst/>
            <a:gdLst/>
            <a:ahLst/>
            <a:cxnLst/>
            <a:rect l="l" t="t" r="r" b="b"/>
            <a:pathLst>
              <a:path w="5143500" h="4952112">
                <a:moveTo>
                  <a:pt x="0" y="0"/>
                </a:moveTo>
                <a:lnTo>
                  <a:pt x="5143500" y="0"/>
                </a:lnTo>
                <a:lnTo>
                  <a:pt x="5143500" y="4952112"/>
                </a:lnTo>
                <a:lnTo>
                  <a:pt x="0" y="49521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386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8EF3A01B-8644-0CAE-6A52-B9935C031D3D}"/>
              </a:ext>
            </a:extLst>
          </p:cNvPr>
          <p:cNvSpPr/>
          <p:nvPr/>
        </p:nvSpPr>
        <p:spPr>
          <a:xfrm>
            <a:off x="5717082" y="6742243"/>
            <a:ext cx="438844" cy="534857"/>
          </a:xfrm>
          <a:custGeom>
            <a:avLst/>
            <a:gdLst/>
            <a:ahLst/>
            <a:cxnLst/>
            <a:rect l="l" t="t" r="r" b="b"/>
            <a:pathLst>
              <a:path w="323665" h="323665">
                <a:moveTo>
                  <a:pt x="0" y="0"/>
                </a:moveTo>
                <a:lnTo>
                  <a:pt x="323665" y="0"/>
                </a:lnTo>
                <a:lnTo>
                  <a:pt x="323665" y="323665"/>
                </a:lnTo>
                <a:lnTo>
                  <a:pt x="0" y="3236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v-LV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A98508-F962-E36E-2E70-A5F6625A4E60}"/>
              </a:ext>
            </a:extLst>
          </p:cNvPr>
          <p:cNvSpPr txBox="1"/>
          <p:nvPr/>
        </p:nvSpPr>
        <p:spPr>
          <a:xfrm>
            <a:off x="6155926" y="6756419"/>
            <a:ext cx="2356006" cy="438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100"/>
              </a:lnSpc>
            </a:pPr>
            <a:r>
              <a:rPr lang="lv-LV" sz="1800" dirty="0">
                <a:latin typeface="Verdana" panose="020B0604030504040204" pitchFamily="34" charset="0"/>
                <a:ea typeface="Verdana" panose="020B0604030504040204" pitchFamily="34" charset="0"/>
                <a:cs typeface="Open Sauce"/>
                <a:sym typeface="Open Sauce"/>
                <a:hlinkClick r:id="rId14"/>
              </a:rPr>
              <a:t>ikvd@ikvd.gov.lv</a:t>
            </a:r>
            <a:r>
              <a:rPr lang="lv-LV" sz="1800" dirty="0">
                <a:latin typeface="Verdana" panose="020B0604030504040204" pitchFamily="34" charset="0"/>
                <a:ea typeface="Verdana" panose="020B0604030504040204" pitchFamily="34" charset="0"/>
                <a:cs typeface="Open Sauce"/>
                <a:sym typeface="Open Sauce"/>
              </a:rPr>
              <a:t> </a:t>
            </a:r>
          </a:p>
        </p:txBody>
      </p:sp>
      <p:pic>
        <p:nvPicPr>
          <p:cNvPr id="1026" name="Picture 2" descr="Iestādes kontakti | Izglītības kvalitātes valsts dienests">
            <a:extLst>
              <a:ext uri="{FF2B5EF4-FFF2-40B4-BE49-F238E27FC236}">
                <a16:creationId xmlns:a16="http://schemas.microsoft.com/office/drawing/2014/main" id="{552AFBCE-CD50-62EE-10B2-25A6B942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483" y="2571544"/>
            <a:ext cx="5616332" cy="46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72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485</Words>
  <Application>Microsoft Office PowerPoint</Application>
  <PresentationFormat>Pielāgots</PresentationFormat>
  <Paragraphs>91</Paragraphs>
  <Slides>11</Slides>
  <Notes>1</Notes>
  <HiddenSlides>0</HiddenSlides>
  <MMClips>0</MMClips>
  <ScaleCrop>false</ScaleCrop>
  <HeadingPairs>
    <vt:vector size="6" baseType="variant">
      <vt:variant>
        <vt:lpstr>Lietotie fonti</vt:lpstr>
      </vt:variant>
      <vt:variant>
        <vt:i4>9</vt:i4>
      </vt:variant>
      <vt:variant>
        <vt:lpstr>Dizains</vt:lpstr>
      </vt:variant>
      <vt:variant>
        <vt:i4>2</vt:i4>
      </vt:variant>
      <vt:variant>
        <vt:lpstr>Slaidu virsraksti</vt:lpstr>
      </vt:variant>
      <vt:variant>
        <vt:i4>11</vt:i4>
      </vt:variant>
    </vt:vector>
  </HeadingPairs>
  <TitlesOfParts>
    <vt:vector size="22" baseType="lpstr">
      <vt:lpstr>Montserrat Bold</vt:lpstr>
      <vt:lpstr>Verdana</vt:lpstr>
      <vt:lpstr>Calibri Light</vt:lpstr>
      <vt:lpstr>Poppins</vt:lpstr>
      <vt:lpstr>Poppins Bold</vt:lpstr>
      <vt:lpstr>Calibri</vt:lpstr>
      <vt:lpstr>Aptos</vt:lpstr>
      <vt:lpstr>Arial</vt:lpstr>
      <vt:lpstr>Montserrat</vt:lpstr>
      <vt:lpstr>Office Theme</vt:lpstr>
      <vt:lpstr>Office dizains</vt:lpstr>
      <vt:lpstr>  Laba pārvaldība mainīgā vidē: Aktualitātes normatīvajā regulējumā</vt:lpstr>
      <vt:lpstr>PowerPoint prezentācija</vt:lpstr>
      <vt:lpstr>PowerPoint prezentācija</vt:lpstr>
      <vt:lpstr>PowerPoint prezentācija</vt:lpstr>
      <vt:lpstr>PowerPoint prezentācija</vt:lpstr>
      <vt:lpstr>Kas visvairāk ietekmē izglītības kvalitāti?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Professional Modern Technology Pitch Deck Presentation</dc:title>
  <dc:creator>Rolands.Ozols</dc:creator>
  <cp:lastModifiedBy>Kristaps Zvaigznitis</cp:lastModifiedBy>
  <cp:revision>20</cp:revision>
  <cp:lastPrinted>2025-12-15T15:49:56Z</cp:lastPrinted>
  <dcterms:created xsi:type="dcterms:W3CDTF">2006-08-16T00:00:00Z</dcterms:created>
  <dcterms:modified xsi:type="dcterms:W3CDTF">2026-01-12T11:34:10Z</dcterms:modified>
  <dc:identifier>DAGpL-Y4_30</dc:identifier>
</cp:coreProperties>
</file>