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6" r:id="rId3"/>
    <p:sldId id="258" r:id="rId4"/>
    <p:sldId id="259" r:id="rId5"/>
    <p:sldId id="260" r:id="rId6"/>
    <p:sldId id="267" r:id="rId7"/>
    <p:sldId id="268" r:id="rId8"/>
    <p:sldId id="269" r:id="rId9"/>
    <p:sldId id="270" r:id="rId10"/>
    <p:sldId id="271" r:id="rId11"/>
    <p:sldId id="272" r:id="rId12"/>
    <p:sldId id="273" r:id="rId13"/>
    <p:sldId id="274" r:id="rId14"/>
    <p:sldId id="277"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AF9031-8F4F-4831-8C6A-35F84D246197}" type="datetimeFigureOut">
              <a:rPr lang="en-GB" smtClean="0"/>
              <a:t>12/01/2026</a:t>
            </a:fld>
            <a:endParaRPr lang="en-GB"/>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CB9195-F6D5-4627-8070-F2801A9EB029}" type="slidenum">
              <a:rPr lang="en-GB" smtClean="0"/>
              <a:t>‹#›</a:t>
            </a:fld>
            <a:endParaRPr lang="en-GB"/>
          </a:p>
        </p:txBody>
      </p:sp>
    </p:spTree>
    <p:extLst>
      <p:ext uri="{BB962C8B-B14F-4D97-AF65-F5344CB8AC3E}">
        <p14:creationId xmlns:p14="http://schemas.microsoft.com/office/powerpoint/2010/main" val="2781642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5"/>
          </p:nvPr>
        </p:nvSpPr>
        <p:spPr/>
        <p:txBody>
          <a:bodyPr/>
          <a:lstStyle/>
          <a:p>
            <a:fld id="{B8CB9195-F6D5-4627-8070-F2801A9EB029}" type="slidenum">
              <a:rPr lang="en-GB" smtClean="0"/>
              <a:t>14</a:t>
            </a:fld>
            <a:endParaRPr lang="en-GB"/>
          </a:p>
        </p:txBody>
      </p:sp>
    </p:spTree>
    <p:extLst>
      <p:ext uri="{BB962C8B-B14F-4D97-AF65-F5344CB8AC3E}">
        <p14:creationId xmlns:p14="http://schemas.microsoft.com/office/powerpoint/2010/main" val="53588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9B04557-745E-99AE-0C72-E91795CDE93E}"/>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endParaRPr lang="en-GB"/>
          </a:p>
        </p:txBody>
      </p:sp>
      <p:sp>
        <p:nvSpPr>
          <p:cNvPr id="3" name="Apakšvirsraksts 2">
            <a:extLst>
              <a:ext uri="{FF2B5EF4-FFF2-40B4-BE49-F238E27FC236}">
                <a16:creationId xmlns:a16="http://schemas.microsoft.com/office/drawing/2014/main" id="{1BE5D415-C0C7-9153-68E7-191DC5DBDD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endParaRPr lang="en-GB"/>
          </a:p>
        </p:txBody>
      </p:sp>
      <p:sp>
        <p:nvSpPr>
          <p:cNvPr id="4" name="Datuma vietturis 3">
            <a:extLst>
              <a:ext uri="{FF2B5EF4-FFF2-40B4-BE49-F238E27FC236}">
                <a16:creationId xmlns:a16="http://schemas.microsoft.com/office/drawing/2014/main" id="{B01BBE18-0A85-730C-1A98-24727D9B8058}"/>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026E431E-D7D3-BDEA-20DB-99C1BE969EE9}"/>
              </a:ext>
            </a:extLst>
          </p:cNvPr>
          <p:cNvSpPr>
            <a:spLocks noGrp="1"/>
          </p:cNvSpPr>
          <p:nvPr>
            <p:ph type="ftr" sz="quarter" idx="11"/>
          </p:nvPr>
        </p:nvSpPr>
        <p:spPr/>
        <p:txBody>
          <a:bodyPr/>
          <a:lstStyle/>
          <a:p>
            <a:endParaRPr lang="en-GB"/>
          </a:p>
        </p:txBody>
      </p:sp>
      <p:sp>
        <p:nvSpPr>
          <p:cNvPr id="6" name="Slaida numura vietturis 5">
            <a:extLst>
              <a:ext uri="{FF2B5EF4-FFF2-40B4-BE49-F238E27FC236}">
                <a16:creationId xmlns:a16="http://schemas.microsoft.com/office/drawing/2014/main" id="{42A886E5-734E-1206-A7C4-8E9D07D34D72}"/>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4167787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2785DF7-CA96-3BD5-00C0-BDC269910995}"/>
              </a:ext>
            </a:extLst>
          </p:cNvPr>
          <p:cNvSpPr>
            <a:spLocks noGrp="1"/>
          </p:cNvSpPr>
          <p:nvPr>
            <p:ph type="title"/>
          </p:nvPr>
        </p:nvSpPr>
        <p:spPr/>
        <p:txBody>
          <a:bodyPr/>
          <a:lstStyle/>
          <a:p>
            <a:r>
              <a:rPr lang="lv-LV"/>
              <a:t>Rediģēt šablona virsraksta stilu</a:t>
            </a:r>
            <a:endParaRPr lang="en-GB"/>
          </a:p>
        </p:txBody>
      </p:sp>
      <p:sp>
        <p:nvSpPr>
          <p:cNvPr id="3" name="Satura vietturis 2">
            <a:extLst>
              <a:ext uri="{FF2B5EF4-FFF2-40B4-BE49-F238E27FC236}">
                <a16:creationId xmlns:a16="http://schemas.microsoft.com/office/drawing/2014/main" id="{8D77E899-C6DB-961E-45D3-5AAA17B7EC00}"/>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Datuma vietturis 3">
            <a:extLst>
              <a:ext uri="{FF2B5EF4-FFF2-40B4-BE49-F238E27FC236}">
                <a16:creationId xmlns:a16="http://schemas.microsoft.com/office/drawing/2014/main" id="{1A9C3FA9-75FB-A2D0-C84C-850D8A9B9D86}"/>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D283284D-16ED-2B08-B0DC-639FA5CEF26B}"/>
              </a:ext>
            </a:extLst>
          </p:cNvPr>
          <p:cNvSpPr>
            <a:spLocks noGrp="1"/>
          </p:cNvSpPr>
          <p:nvPr>
            <p:ph type="ftr" sz="quarter" idx="11"/>
          </p:nvPr>
        </p:nvSpPr>
        <p:spPr/>
        <p:txBody>
          <a:bodyPr/>
          <a:lstStyle/>
          <a:p>
            <a:endParaRPr lang="en-GB"/>
          </a:p>
        </p:txBody>
      </p:sp>
      <p:sp>
        <p:nvSpPr>
          <p:cNvPr id="6" name="Slaida numura vietturis 5">
            <a:extLst>
              <a:ext uri="{FF2B5EF4-FFF2-40B4-BE49-F238E27FC236}">
                <a16:creationId xmlns:a16="http://schemas.microsoft.com/office/drawing/2014/main" id="{7B7CCBF1-3168-C715-097E-32DE9A8430C9}"/>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102607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83A55C5-778F-C448-4707-5E7E4C8FA3C4}"/>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endParaRPr lang="en-GB"/>
          </a:p>
        </p:txBody>
      </p:sp>
      <p:sp>
        <p:nvSpPr>
          <p:cNvPr id="3" name="Teksta vietturis 2">
            <a:extLst>
              <a:ext uri="{FF2B5EF4-FFF2-40B4-BE49-F238E27FC236}">
                <a16:creationId xmlns:a16="http://schemas.microsoft.com/office/drawing/2014/main" id="{BBE566FD-2C86-D0FD-0B29-AEA255CCA6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50C66F97-9A4A-DDB7-6032-4AB3626368C8}"/>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3AA10769-5513-93BD-1285-77E7DEE1FA83}"/>
              </a:ext>
            </a:extLst>
          </p:cNvPr>
          <p:cNvSpPr>
            <a:spLocks noGrp="1"/>
          </p:cNvSpPr>
          <p:nvPr>
            <p:ph type="ftr" sz="quarter" idx="11"/>
          </p:nvPr>
        </p:nvSpPr>
        <p:spPr/>
        <p:txBody>
          <a:bodyPr/>
          <a:lstStyle/>
          <a:p>
            <a:endParaRPr lang="en-GB"/>
          </a:p>
        </p:txBody>
      </p:sp>
      <p:sp>
        <p:nvSpPr>
          <p:cNvPr id="6" name="Slaida numura vietturis 5">
            <a:extLst>
              <a:ext uri="{FF2B5EF4-FFF2-40B4-BE49-F238E27FC236}">
                <a16:creationId xmlns:a16="http://schemas.microsoft.com/office/drawing/2014/main" id="{E6907876-774C-309A-61A0-B8A86FD0C25C}"/>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694440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76DE22B-AF3D-3BF8-D266-338FB284B1B8}"/>
              </a:ext>
            </a:extLst>
          </p:cNvPr>
          <p:cNvSpPr>
            <a:spLocks noGrp="1"/>
          </p:cNvSpPr>
          <p:nvPr>
            <p:ph type="title"/>
          </p:nvPr>
        </p:nvSpPr>
        <p:spPr/>
        <p:txBody>
          <a:bodyPr/>
          <a:lstStyle/>
          <a:p>
            <a:r>
              <a:rPr lang="lv-LV"/>
              <a:t>Rediģēt šablona virsraksta stilu</a:t>
            </a:r>
            <a:endParaRPr lang="en-GB"/>
          </a:p>
        </p:txBody>
      </p:sp>
      <p:sp>
        <p:nvSpPr>
          <p:cNvPr id="3" name="Satura vietturis 2">
            <a:extLst>
              <a:ext uri="{FF2B5EF4-FFF2-40B4-BE49-F238E27FC236}">
                <a16:creationId xmlns:a16="http://schemas.microsoft.com/office/drawing/2014/main" id="{4CF593A0-20ED-8817-E886-0F7297B6C879}"/>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Satura vietturis 3">
            <a:extLst>
              <a:ext uri="{FF2B5EF4-FFF2-40B4-BE49-F238E27FC236}">
                <a16:creationId xmlns:a16="http://schemas.microsoft.com/office/drawing/2014/main" id="{FB8326BD-A28A-8C29-3AB2-0051A01D0D1F}"/>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5" name="Datuma vietturis 4">
            <a:extLst>
              <a:ext uri="{FF2B5EF4-FFF2-40B4-BE49-F238E27FC236}">
                <a16:creationId xmlns:a16="http://schemas.microsoft.com/office/drawing/2014/main" id="{D0A80CAC-C036-FA32-BAD2-B4213444FB03}"/>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6" name="Kājenes vietturis 5">
            <a:extLst>
              <a:ext uri="{FF2B5EF4-FFF2-40B4-BE49-F238E27FC236}">
                <a16:creationId xmlns:a16="http://schemas.microsoft.com/office/drawing/2014/main" id="{D90D832A-AE66-F6CD-428D-92324E3479F9}"/>
              </a:ext>
            </a:extLst>
          </p:cNvPr>
          <p:cNvSpPr>
            <a:spLocks noGrp="1"/>
          </p:cNvSpPr>
          <p:nvPr>
            <p:ph type="ftr" sz="quarter" idx="11"/>
          </p:nvPr>
        </p:nvSpPr>
        <p:spPr/>
        <p:txBody>
          <a:bodyPr/>
          <a:lstStyle/>
          <a:p>
            <a:endParaRPr lang="en-GB"/>
          </a:p>
        </p:txBody>
      </p:sp>
      <p:sp>
        <p:nvSpPr>
          <p:cNvPr id="7" name="Slaida numura vietturis 6">
            <a:extLst>
              <a:ext uri="{FF2B5EF4-FFF2-40B4-BE49-F238E27FC236}">
                <a16:creationId xmlns:a16="http://schemas.microsoft.com/office/drawing/2014/main" id="{A4AB89EE-C357-ACA4-E0DE-8A3DA0FCC218}"/>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48700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36C4BC4-8543-EAD7-E8F9-5A2484824331}"/>
              </a:ext>
            </a:extLst>
          </p:cNvPr>
          <p:cNvSpPr>
            <a:spLocks noGrp="1"/>
          </p:cNvSpPr>
          <p:nvPr>
            <p:ph type="title"/>
          </p:nvPr>
        </p:nvSpPr>
        <p:spPr>
          <a:xfrm>
            <a:off x="839788" y="365125"/>
            <a:ext cx="10515600" cy="1325563"/>
          </a:xfrm>
        </p:spPr>
        <p:txBody>
          <a:bodyPr/>
          <a:lstStyle/>
          <a:p>
            <a:r>
              <a:rPr lang="lv-LV"/>
              <a:t>Rediģēt šablona virsraksta stilu</a:t>
            </a:r>
            <a:endParaRPr lang="en-GB"/>
          </a:p>
        </p:txBody>
      </p:sp>
      <p:sp>
        <p:nvSpPr>
          <p:cNvPr id="3" name="Teksta vietturis 2">
            <a:extLst>
              <a:ext uri="{FF2B5EF4-FFF2-40B4-BE49-F238E27FC236}">
                <a16:creationId xmlns:a16="http://schemas.microsoft.com/office/drawing/2014/main" id="{4D9D551A-556B-8673-E0B2-1B14901762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2BC172BD-C17A-90BA-7AE4-8A73F1865DC8}"/>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5" name="Teksta vietturis 4">
            <a:extLst>
              <a:ext uri="{FF2B5EF4-FFF2-40B4-BE49-F238E27FC236}">
                <a16:creationId xmlns:a16="http://schemas.microsoft.com/office/drawing/2014/main" id="{B8DD2C29-236C-A58F-A86D-1BD1DB066E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D5553E0E-B2B2-C4E8-E618-80E9AB460D0B}"/>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7" name="Datuma vietturis 6">
            <a:extLst>
              <a:ext uri="{FF2B5EF4-FFF2-40B4-BE49-F238E27FC236}">
                <a16:creationId xmlns:a16="http://schemas.microsoft.com/office/drawing/2014/main" id="{F2BA7F4A-56B2-232D-52C1-77BC592DFDB9}"/>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8" name="Kājenes vietturis 7">
            <a:extLst>
              <a:ext uri="{FF2B5EF4-FFF2-40B4-BE49-F238E27FC236}">
                <a16:creationId xmlns:a16="http://schemas.microsoft.com/office/drawing/2014/main" id="{315AC7A5-56CE-062C-6924-4B8B3CDC03F5}"/>
              </a:ext>
            </a:extLst>
          </p:cNvPr>
          <p:cNvSpPr>
            <a:spLocks noGrp="1"/>
          </p:cNvSpPr>
          <p:nvPr>
            <p:ph type="ftr" sz="quarter" idx="11"/>
          </p:nvPr>
        </p:nvSpPr>
        <p:spPr/>
        <p:txBody>
          <a:bodyPr/>
          <a:lstStyle/>
          <a:p>
            <a:endParaRPr lang="en-GB"/>
          </a:p>
        </p:txBody>
      </p:sp>
      <p:sp>
        <p:nvSpPr>
          <p:cNvPr id="9" name="Slaida numura vietturis 8">
            <a:extLst>
              <a:ext uri="{FF2B5EF4-FFF2-40B4-BE49-F238E27FC236}">
                <a16:creationId xmlns:a16="http://schemas.microsoft.com/office/drawing/2014/main" id="{F643C197-0FA1-2CAF-722A-5BC4DEF5CAA9}"/>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3386855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0291F8E-B184-F914-C524-94C75C73FE2F}"/>
              </a:ext>
            </a:extLst>
          </p:cNvPr>
          <p:cNvSpPr>
            <a:spLocks noGrp="1"/>
          </p:cNvSpPr>
          <p:nvPr>
            <p:ph type="title"/>
          </p:nvPr>
        </p:nvSpPr>
        <p:spPr/>
        <p:txBody>
          <a:bodyPr/>
          <a:lstStyle/>
          <a:p>
            <a:r>
              <a:rPr lang="lv-LV"/>
              <a:t>Rediģēt šablona virsraksta stilu</a:t>
            </a:r>
            <a:endParaRPr lang="en-GB"/>
          </a:p>
        </p:txBody>
      </p:sp>
      <p:sp>
        <p:nvSpPr>
          <p:cNvPr id="3" name="Datuma vietturis 2">
            <a:extLst>
              <a:ext uri="{FF2B5EF4-FFF2-40B4-BE49-F238E27FC236}">
                <a16:creationId xmlns:a16="http://schemas.microsoft.com/office/drawing/2014/main" id="{5DC7C9F3-6673-4D6D-F0D7-643CC70637E2}"/>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4" name="Kājenes vietturis 3">
            <a:extLst>
              <a:ext uri="{FF2B5EF4-FFF2-40B4-BE49-F238E27FC236}">
                <a16:creationId xmlns:a16="http://schemas.microsoft.com/office/drawing/2014/main" id="{94564345-6255-6201-E32E-B7FD348A21C8}"/>
              </a:ext>
            </a:extLst>
          </p:cNvPr>
          <p:cNvSpPr>
            <a:spLocks noGrp="1"/>
          </p:cNvSpPr>
          <p:nvPr>
            <p:ph type="ftr" sz="quarter" idx="11"/>
          </p:nvPr>
        </p:nvSpPr>
        <p:spPr/>
        <p:txBody>
          <a:bodyPr/>
          <a:lstStyle/>
          <a:p>
            <a:endParaRPr lang="en-GB"/>
          </a:p>
        </p:txBody>
      </p:sp>
      <p:sp>
        <p:nvSpPr>
          <p:cNvPr id="5" name="Slaida numura vietturis 4">
            <a:extLst>
              <a:ext uri="{FF2B5EF4-FFF2-40B4-BE49-F238E27FC236}">
                <a16:creationId xmlns:a16="http://schemas.microsoft.com/office/drawing/2014/main" id="{773431EB-E891-A982-13C3-5B4B3DD6DE6F}"/>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352904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306A6FDB-F783-EB11-7F2C-7A12726036C5}"/>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3" name="Kājenes vietturis 2">
            <a:extLst>
              <a:ext uri="{FF2B5EF4-FFF2-40B4-BE49-F238E27FC236}">
                <a16:creationId xmlns:a16="http://schemas.microsoft.com/office/drawing/2014/main" id="{1F8B0007-2E99-182E-4D27-E0EC2F082B88}"/>
              </a:ext>
            </a:extLst>
          </p:cNvPr>
          <p:cNvSpPr>
            <a:spLocks noGrp="1"/>
          </p:cNvSpPr>
          <p:nvPr>
            <p:ph type="ftr" sz="quarter" idx="11"/>
          </p:nvPr>
        </p:nvSpPr>
        <p:spPr/>
        <p:txBody>
          <a:bodyPr/>
          <a:lstStyle/>
          <a:p>
            <a:endParaRPr lang="en-GB"/>
          </a:p>
        </p:txBody>
      </p:sp>
      <p:sp>
        <p:nvSpPr>
          <p:cNvPr id="4" name="Slaida numura vietturis 3">
            <a:extLst>
              <a:ext uri="{FF2B5EF4-FFF2-40B4-BE49-F238E27FC236}">
                <a16:creationId xmlns:a16="http://schemas.microsoft.com/office/drawing/2014/main" id="{3112EFF0-C0CE-61B0-4B87-82634EA67FFA}"/>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1603551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67D7F47-42E8-4A4B-4E2B-3EBDAD6E15F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endParaRPr lang="en-GB"/>
          </a:p>
        </p:txBody>
      </p:sp>
      <p:sp>
        <p:nvSpPr>
          <p:cNvPr id="3" name="Satura vietturis 2">
            <a:extLst>
              <a:ext uri="{FF2B5EF4-FFF2-40B4-BE49-F238E27FC236}">
                <a16:creationId xmlns:a16="http://schemas.microsoft.com/office/drawing/2014/main" id="{1DD3AE75-613A-02CF-72C2-BABD80A6D8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Teksta vietturis 3">
            <a:extLst>
              <a:ext uri="{FF2B5EF4-FFF2-40B4-BE49-F238E27FC236}">
                <a16:creationId xmlns:a16="http://schemas.microsoft.com/office/drawing/2014/main" id="{62ACB51D-B11D-56B0-DC3D-17AED92523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9D09CBB5-E0C8-38E5-3AAB-E6566EAC5204}"/>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6" name="Kājenes vietturis 5">
            <a:extLst>
              <a:ext uri="{FF2B5EF4-FFF2-40B4-BE49-F238E27FC236}">
                <a16:creationId xmlns:a16="http://schemas.microsoft.com/office/drawing/2014/main" id="{82EEAD66-643D-B591-0216-77B80670EA6A}"/>
              </a:ext>
            </a:extLst>
          </p:cNvPr>
          <p:cNvSpPr>
            <a:spLocks noGrp="1"/>
          </p:cNvSpPr>
          <p:nvPr>
            <p:ph type="ftr" sz="quarter" idx="11"/>
          </p:nvPr>
        </p:nvSpPr>
        <p:spPr/>
        <p:txBody>
          <a:bodyPr/>
          <a:lstStyle/>
          <a:p>
            <a:endParaRPr lang="en-GB"/>
          </a:p>
        </p:txBody>
      </p:sp>
      <p:sp>
        <p:nvSpPr>
          <p:cNvPr id="7" name="Slaida numura vietturis 6">
            <a:extLst>
              <a:ext uri="{FF2B5EF4-FFF2-40B4-BE49-F238E27FC236}">
                <a16:creationId xmlns:a16="http://schemas.microsoft.com/office/drawing/2014/main" id="{748E7F1D-A0F3-958E-A7BD-895352B3C950}"/>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413972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E4B85B2-58DB-224D-3E0B-5DA42A551A0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endParaRPr lang="en-GB"/>
          </a:p>
        </p:txBody>
      </p:sp>
      <p:sp>
        <p:nvSpPr>
          <p:cNvPr id="3" name="Attēla vietturis 2">
            <a:extLst>
              <a:ext uri="{FF2B5EF4-FFF2-40B4-BE49-F238E27FC236}">
                <a16:creationId xmlns:a16="http://schemas.microsoft.com/office/drawing/2014/main" id="{570A52FB-548B-2965-B6FF-6DBD11FA6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ksta vietturis 3">
            <a:extLst>
              <a:ext uri="{FF2B5EF4-FFF2-40B4-BE49-F238E27FC236}">
                <a16:creationId xmlns:a16="http://schemas.microsoft.com/office/drawing/2014/main" id="{BB88B03B-13C9-E238-64B7-9CCBD2F084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14593312-D133-9DC2-76B2-65D646F5A364}"/>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6" name="Kājenes vietturis 5">
            <a:extLst>
              <a:ext uri="{FF2B5EF4-FFF2-40B4-BE49-F238E27FC236}">
                <a16:creationId xmlns:a16="http://schemas.microsoft.com/office/drawing/2014/main" id="{3C458E15-4CE6-7C0D-4465-4E26DC03E425}"/>
              </a:ext>
            </a:extLst>
          </p:cNvPr>
          <p:cNvSpPr>
            <a:spLocks noGrp="1"/>
          </p:cNvSpPr>
          <p:nvPr>
            <p:ph type="ftr" sz="quarter" idx="11"/>
          </p:nvPr>
        </p:nvSpPr>
        <p:spPr/>
        <p:txBody>
          <a:bodyPr/>
          <a:lstStyle/>
          <a:p>
            <a:endParaRPr lang="en-GB"/>
          </a:p>
        </p:txBody>
      </p:sp>
      <p:sp>
        <p:nvSpPr>
          <p:cNvPr id="7" name="Slaida numura vietturis 6">
            <a:extLst>
              <a:ext uri="{FF2B5EF4-FFF2-40B4-BE49-F238E27FC236}">
                <a16:creationId xmlns:a16="http://schemas.microsoft.com/office/drawing/2014/main" id="{CA4401A5-D171-D186-A2CC-AFFEFCF62409}"/>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359354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2559266-30BC-3B18-2EA6-86E190BFAA93}"/>
              </a:ext>
            </a:extLst>
          </p:cNvPr>
          <p:cNvSpPr>
            <a:spLocks noGrp="1"/>
          </p:cNvSpPr>
          <p:nvPr>
            <p:ph type="title"/>
          </p:nvPr>
        </p:nvSpPr>
        <p:spPr/>
        <p:txBody>
          <a:bodyPr/>
          <a:lstStyle/>
          <a:p>
            <a:r>
              <a:rPr lang="lv-LV"/>
              <a:t>Rediģēt šablona virsraksta stilu</a:t>
            </a:r>
            <a:endParaRPr lang="en-GB"/>
          </a:p>
        </p:txBody>
      </p:sp>
      <p:sp>
        <p:nvSpPr>
          <p:cNvPr id="3" name="Vertikāls teksta vietturis 2">
            <a:extLst>
              <a:ext uri="{FF2B5EF4-FFF2-40B4-BE49-F238E27FC236}">
                <a16:creationId xmlns:a16="http://schemas.microsoft.com/office/drawing/2014/main" id="{12BF0218-72D6-B9BF-1B2A-498E9835D77D}"/>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Datuma vietturis 3">
            <a:extLst>
              <a:ext uri="{FF2B5EF4-FFF2-40B4-BE49-F238E27FC236}">
                <a16:creationId xmlns:a16="http://schemas.microsoft.com/office/drawing/2014/main" id="{34964580-6CA7-1D0C-1BB5-BBB4194100F7}"/>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61894177-837A-738F-824A-967DB91DE2BF}"/>
              </a:ext>
            </a:extLst>
          </p:cNvPr>
          <p:cNvSpPr>
            <a:spLocks noGrp="1"/>
          </p:cNvSpPr>
          <p:nvPr>
            <p:ph type="ftr" sz="quarter" idx="11"/>
          </p:nvPr>
        </p:nvSpPr>
        <p:spPr/>
        <p:txBody>
          <a:bodyPr/>
          <a:lstStyle/>
          <a:p>
            <a:endParaRPr lang="en-GB"/>
          </a:p>
        </p:txBody>
      </p:sp>
      <p:sp>
        <p:nvSpPr>
          <p:cNvPr id="6" name="Slaida numura vietturis 5">
            <a:extLst>
              <a:ext uri="{FF2B5EF4-FFF2-40B4-BE49-F238E27FC236}">
                <a16:creationId xmlns:a16="http://schemas.microsoft.com/office/drawing/2014/main" id="{FFC7A497-8D32-1CD5-25D8-0D28664CFE2A}"/>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2733088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49570347-FFDC-9F8E-AC9B-BEEE61446073}"/>
              </a:ext>
            </a:extLst>
          </p:cNvPr>
          <p:cNvSpPr>
            <a:spLocks noGrp="1"/>
          </p:cNvSpPr>
          <p:nvPr>
            <p:ph type="title" orient="vert"/>
          </p:nvPr>
        </p:nvSpPr>
        <p:spPr>
          <a:xfrm>
            <a:off x="8724900" y="365125"/>
            <a:ext cx="2628900" cy="5811838"/>
          </a:xfrm>
        </p:spPr>
        <p:txBody>
          <a:bodyPr vert="eaVert"/>
          <a:lstStyle/>
          <a:p>
            <a:r>
              <a:rPr lang="lv-LV"/>
              <a:t>Rediģēt šablona virsraksta stilu</a:t>
            </a:r>
            <a:endParaRPr lang="en-GB"/>
          </a:p>
        </p:txBody>
      </p:sp>
      <p:sp>
        <p:nvSpPr>
          <p:cNvPr id="3" name="Vertikāls teksta vietturis 2">
            <a:extLst>
              <a:ext uri="{FF2B5EF4-FFF2-40B4-BE49-F238E27FC236}">
                <a16:creationId xmlns:a16="http://schemas.microsoft.com/office/drawing/2014/main" id="{D2C8ADF7-0441-F6D0-8EFA-012CBED1305D}"/>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Datuma vietturis 3">
            <a:extLst>
              <a:ext uri="{FF2B5EF4-FFF2-40B4-BE49-F238E27FC236}">
                <a16:creationId xmlns:a16="http://schemas.microsoft.com/office/drawing/2014/main" id="{234F7FE4-5BB9-2AC0-5777-00C5A21F1048}"/>
              </a:ext>
            </a:extLst>
          </p:cNvPr>
          <p:cNvSpPr>
            <a:spLocks noGrp="1"/>
          </p:cNvSpPr>
          <p:nvPr>
            <p:ph type="dt" sz="half" idx="10"/>
          </p:nvPr>
        </p:nvSpPr>
        <p:spPr/>
        <p:txBody>
          <a:body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2BC2DC5E-292D-74D8-23D9-EC2FAB8A3074}"/>
              </a:ext>
            </a:extLst>
          </p:cNvPr>
          <p:cNvSpPr>
            <a:spLocks noGrp="1"/>
          </p:cNvSpPr>
          <p:nvPr>
            <p:ph type="ftr" sz="quarter" idx="11"/>
          </p:nvPr>
        </p:nvSpPr>
        <p:spPr/>
        <p:txBody>
          <a:bodyPr/>
          <a:lstStyle/>
          <a:p>
            <a:endParaRPr lang="en-GB"/>
          </a:p>
        </p:txBody>
      </p:sp>
      <p:sp>
        <p:nvSpPr>
          <p:cNvPr id="6" name="Slaida numura vietturis 5">
            <a:extLst>
              <a:ext uri="{FF2B5EF4-FFF2-40B4-BE49-F238E27FC236}">
                <a16:creationId xmlns:a16="http://schemas.microsoft.com/office/drawing/2014/main" id="{8408841E-C4BD-AC16-59BD-8FBEF7D630D2}"/>
              </a:ext>
            </a:extLst>
          </p:cNvPr>
          <p:cNvSpPr>
            <a:spLocks noGrp="1"/>
          </p:cNvSpPr>
          <p:nvPr>
            <p:ph type="sldNum" sz="quarter" idx="12"/>
          </p:nvPr>
        </p:nvSpPr>
        <p:spPr/>
        <p:txBody>
          <a:bodyPr/>
          <a:lstStyle/>
          <a:p>
            <a:fld id="{5753B6A8-F81C-4CDA-BFD0-BA72BA8A778C}" type="slidenum">
              <a:rPr lang="en-GB" smtClean="0"/>
              <a:t>‹#›</a:t>
            </a:fld>
            <a:endParaRPr lang="en-GB"/>
          </a:p>
        </p:txBody>
      </p:sp>
    </p:spTree>
    <p:extLst>
      <p:ext uri="{BB962C8B-B14F-4D97-AF65-F5344CB8AC3E}">
        <p14:creationId xmlns:p14="http://schemas.microsoft.com/office/powerpoint/2010/main" val="3254597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EEC3B3BD-F971-7371-0675-2974DC358A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endParaRPr lang="en-GB"/>
          </a:p>
        </p:txBody>
      </p:sp>
      <p:sp>
        <p:nvSpPr>
          <p:cNvPr id="3" name="Teksta vietturis 2">
            <a:extLst>
              <a:ext uri="{FF2B5EF4-FFF2-40B4-BE49-F238E27FC236}">
                <a16:creationId xmlns:a16="http://schemas.microsoft.com/office/drawing/2014/main" id="{19174DE1-2BC4-717C-DC76-DCFF7BDA2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GB"/>
          </a:p>
        </p:txBody>
      </p:sp>
      <p:sp>
        <p:nvSpPr>
          <p:cNvPr id="4" name="Datuma vietturis 3">
            <a:extLst>
              <a:ext uri="{FF2B5EF4-FFF2-40B4-BE49-F238E27FC236}">
                <a16:creationId xmlns:a16="http://schemas.microsoft.com/office/drawing/2014/main" id="{AC046C43-50E2-6D37-CD9A-8AF6F398DF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3F8E87-8B90-4568-AFFE-B6590D028EA7}" type="datetimeFigureOut">
              <a:rPr lang="en-GB" smtClean="0"/>
              <a:t>12/01/2026</a:t>
            </a:fld>
            <a:endParaRPr lang="en-GB"/>
          </a:p>
        </p:txBody>
      </p:sp>
      <p:sp>
        <p:nvSpPr>
          <p:cNvPr id="5" name="Kājenes vietturis 4">
            <a:extLst>
              <a:ext uri="{FF2B5EF4-FFF2-40B4-BE49-F238E27FC236}">
                <a16:creationId xmlns:a16="http://schemas.microsoft.com/office/drawing/2014/main" id="{EF0723EA-7F64-EFA0-AA35-5AAE73E30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ida numura vietturis 5">
            <a:extLst>
              <a:ext uri="{FF2B5EF4-FFF2-40B4-BE49-F238E27FC236}">
                <a16:creationId xmlns:a16="http://schemas.microsoft.com/office/drawing/2014/main" id="{4F941663-C751-2403-2382-0182B51C8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3B6A8-F81C-4CDA-BFD0-BA72BA8A778C}" type="slidenum">
              <a:rPr lang="en-GB" smtClean="0"/>
              <a:t>‹#›</a:t>
            </a:fld>
            <a:endParaRPr lang="en-GB"/>
          </a:p>
        </p:txBody>
      </p:sp>
    </p:spTree>
    <p:extLst>
      <p:ext uri="{BB962C8B-B14F-4D97-AF65-F5344CB8AC3E}">
        <p14:creationId xmlns:p14="http://schemas.microsoft.com/office/powerpoint/2010/main" val="25236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c.europa.eu/social/BlobServlet?docId=27907&amp;langId=e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kns.ikvd.gov.lv/lv/eqavet-indikatori#rightCo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ikvd@ikvd.gov.lv"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50550" y="472756"/>
            <a:ext cx="2265294" cy="1455189"/>
          </a:xfrm>
          <a:custGeom>
            <a:avLst/>
            <a:gdLst/>
            <a:ahLst/>
            <a:cxnLst/>
            <a:rect l="l" t="t" r="r" b="b"/>
            <a:pathLst>
              <a:path w="3397941" h="2182783">
                <a:moveTo>
                  <a:pt x="0" y="0"/>
                </a:moveTo>
                <a:lnTo>
                  <a:pt x="3397941" y="0"/>
                </a:lnTo>
                <a:lnTo>
                  <a:pt x="3397941" y="2182783"/>
                </a:lnTo>
                <a:lnTo>
                  <a:pt x="0" y="2182783"/>
                </a:lnTo>
                <a:lnTo>
                  <a:pt x="0" y="0"/>
                </a:lnTo>
                <a:close/>
              </a:path>
            </a:pathLst>
          </a:custGeom>
          <a:blipFill>
            <a:blip r:embed="rId2"/>
            <a:stretch>
              <a:fillRect/>
            </a:stretch>
          </a:blipFill>
        </p:spPr>
      </p:sp>
      <p:sp>
        <p:nvSpPr>
          <p:cNvPr id="3" name="Freeform 3"/>
          <p:cNvSpPr/>
          <p:nvPr/>
        </p:nvSpPr>
        <p:spPr>
          <a:xfrm>
            <a:off x="3975380" y="305437"/>
            <a:ext cx="2684743" cy="1789828"/>
          </a:xfrm>
          <a:custGeom>
            <a:avLst/>
            <a:gdLst/>
            <a:ahLst/>
            <a:cxnLst/>
            <a:rect l="l" t="t" r="r" b="b"/>
            <a:pathLst>
              <a:path w="4027114" h="2684742">
                <a:moveTo>
                  <a:pt x="0" y="0"/>
                </a:moveTo>
                <a:lnTo>
                  <a:pt x="4027113" y="0"/>
                </a:lnTo>
                <a:lnTo>
                  <a:pt x="4027113" y="2684742"/>
                </a:lnTo>
                <a:lnTo>
                  <a:pt x="0" y="2684742"/>
                </a:lnTo>
                <a:lnTo>
                  <a:pt x="0" y="0"/>
                </a:lnTo>
                <a:close/>
              </a:path>
            </a:pathLst>
          </a:custGeom>
          <a:blipFill>
            <a:blip r:embed="rId3"/>
            <a:stretch>
              <a:fillRect/>
            </a:stretch>
          </a:blipFill>
        </p:spPr>
      </p:sp>
      <p:sp>
        <p:nvSpPr>
          <p:cNvPr id="4" name="Freeform 4"/>
          <p:cNvSpPr/>
          <p:nvPr/>
        </p:nvSpPr>
        <p:spPr>
          <a:xfrm>
            <a:off x="7753869" y="627797"/>
            <a:ext cx="3752331" cy="1145108"/>
          </a:xfrm>
          <a:custGeom>
            <a:avLst/>
            <a:gdLst/>
            <a:ahLst/>
            <a:cxnLst/>
            <a:rect l="l" t="t" r="r" b="b"/>
            <a:pathLst>
              <a:path w="5628497" h="1717662">
                <a:moveTo>
                  <a:pt x="0" y="0"/>
                </a:moveTo>
                <a:lnTo>
                  <a:pt x="5628497" y="0"/>
                </a:lnTo>
                <a:lnTo>
                  <a:pt x="5628497" y="1717662"/>
                </a:lnTo>
                <a:lnTo>
                  <a:pt x="0" y="1717662"/>
                </a:lnTo>
                <a:lnTo>
                  <a:pt x="0" y="0"/>
                </a:lnTo>
                <a:close/>
              </a:path>
            </a:pathLst>
          </a:custGeom>
          <a:blipFill>
            <a:blip r:embed="rId4"/>
            <a:stretch>
              <a:fillRect/>
            </a:stretch>
          </a:blipFill>
        </p:spPr>
      </p:sp>
      <p:sp>
        <p:nvSpPr>
          <p:cNvPr id="7" name="Freeform 7"/>
          <p:cNvSpPr/>
          <p:nvPr/>
        </p:nvSpPr>
        <p:spPr>
          <a:xfrm>
            <a:off x="182169" y="5957112"/>
            <a:ext cx="11827662" cy="517460"/>
          </a:xfrm>
          <a:custGeom>
            <a:avLst/>
            <a:gdLst/>
            <a:ahLst/>
            <a:cxnLst/>
            <a:rect l="l" t="t" r="r" b="b"/>
            <a:pathLst>
              <a:path w="17741493" h="776190">
                <a:moveTo>
                  <a:pt x="0" y="0"/>
                </a:moveTo>
                <a:lnTo>
                  <a:pt x="17741494" y="0"/>
                </a:lnTo>
                <a:lnTo>
                  <a:pt x="17741494" y="776190"/>
                </a:lnTo>
                <a:lnTo>
                  <a:pt x="0" y="776190"/>
                </a:lnTo>
                <a:lnTo>
                  <a:pt x="0" y="0"/>
                </a:lnTo>
                <a:close/>
              </a:path>
            </a:pathLst>
          </a:custGeom>
          <a:blipFill>
            <a:blip r:embed="rId5"/>
            <a:stretch>
              <a:fillRect/>
            </a:stretch>
          </a:blipFill>
        </p:spPr>
      </p:sp>
      <p:sp>
        <p:nvSpPr>
          <p:cNvPr id="9" name="TextBox 8">
            <a:extLst>
              <a:ext uri="{FF2B5EF4-FFF2-40B4-BE49-F238E27FC236}">
                <a16:creationId xmlns:a16="http://schemas.microsoft.com/office/drawing/2014/main" id="{DB2642DD-C7EF-0EBE-6A59-276ED02D1F75}"/>
              </a:ext>
            </a:extLst>
          </p:cNvPr>
          <p:cNvSpPr txBox="1"/>
          <p:nvPr/>
        </p:nvSpPr>
        <p:spPr>
          <a:xfrm>
            <a:off x="1868129" y="2507707"/>
            <a:ext cx="8976852" cy="954107"/>
          </a:xfrm>
          <a:prstGeom prst="rect">
            <a:avLst/>
          </a:prstGeom>
          <a:noFill/>
        </p:spPr>
        <p:txBody>
          <a:bodyPr wrap="square">
            <a:spAutoFit/>
          </a:bodyPr>
          <a:lstStyle/>
          <a:p>
            <a:pPr algn="ctr"/>
            <a:r>
              <a:rPr lang="lv-LV" sz="2800" b="1" dirty="0">
                <a:latin typeface="Aptos" panose="020B0004020202020204" pitchFamily="34" charset="0"/>
              </a:rPr>
              <a:t>Eiropas Kvalitātes nodrošināšanas </a:t>
            </a:r>
            <a:r>
              <a:rPr lang="lv-LV" sz="2800" b="1" dirty="0" err="1">
                <a:latin typeface="Aptos" panose="020B0004020202020204" pitchFamily="34" charset="0"/>
              </a:rPr>
              <a:t>ietvarstruktūra</a:t>
            </a:r>
            <a:r>
              <a:rPr lang="lv-LV" sz="2800" b="1" dirty="0">
                <a:latin typeface="Aptos" panose="020B0004020202020204" pitchFamily="34" charset="0"/>
              </a:rPr>
              <a:t> profesionālajā izglītībā un tālākizglītībā (EQAVET)</a:t>
            </a:r>
            <a:endParaRPr lang="en-GB" sz="2800" dirty="0"/>
          </a:p>
        </p:txBody>
      </p:sp>
      <p:sp>
        <p:nvSpPr>
          <p:cNvPr id="8" name="TextBox 7">
            <a:extLst>
              <a:ext uri="{FF2B5EF4-FFF2-40B4-BE49-F238E27FC236}">
                <a16:creationId xmlns:a16="http://schemas.microsoft.com/office/drawing/2014/main" id="{C4AC09DF-16C2-DCA5-36B4-B9B07333C131}"/>
              </a:ext>
            </a:extLst>
          </p:cNvPr>
          <p:cNvSpPr txBox="1"/>
          <p:nvPr/>
        </p:nvSpPr>
        <p:spPr>
          <a:xfrm>
            <a:off x="3048000" y="3607635"/>
            <a:ext cx="6096000" cy="1631216"/>
          </a:xfrm>
          <a:prstGeom prst="rect">
            <a:avLst/>
          </a:prstGeom>
          <a:noFill/>
        </p:spPr>
        <p:txBody>
          <a:bodyPr wrap="square">
            <a:spAutoFit/>
          </a:bodyPr>
          <a:lstStyle/>
          <a:p>
            <a:pPr algn="ctr">
              <a:lnSpc>
                <a:spcPct val="100000"/>
              </a:lnSpc>
              <a:spcBef>
                <a:spcPts val="600"/>
              </a:spcBef>
            </a:pPr>
            <a:r>
              <a:rPr lang="lv-LV" sz="1800" dirty="0">
                <a:latin typeface="Aptos" panose="020B0004020202020204" pitchFamily="34" charset="0"/>
                <a:cs typeface="Times New Roman" panose="02020603050405020304" pitchFamily="18" charset="0"/>
              </a:rPr>
              <a:t>Kvalitātes vērtēšanas departamenta </a:t>
            </a:r>
          </a:p>
          <a:p>
            <a:pPr algn="ctr">
              <a:lnSpc>
                <a:spcPct val="100000"/>
              </a:lnSpc>
              <a:spcBef>
                <a:spcPts val="600"/>
              </a:spcBef>
            </a:pPr>
            <a:r>
              <a:rPr lang="lv-LV" sz="1800" dirty="0">
                <a:latin typeface="Aptos" panose="020B0004020202020204" pitchFamily="34" charset="0"/>
                <a:cs typeface="Times New Roman" panose="02020603050405020304" pitchFamily="18" charset="0"/>
              </a:rPr>
              <a:t>projekta EQAVET koordinatore</a:t>
            </a:r>
          </a:p>
          <a:p>
            <a:pPr algn="ctr">
              <a:lnSpc>
                <a:spcPct val="100000"/>
              </a:lnSpc>
              <a:spcBef>
                <a:spcPts val="600"/>
              </a:spcBef>
            </a:pPr>
            <a:r>
              <a:rPr lang="lv-LV" sz="1800" dirty="0">
                <a:latin typeface="Aptos" panose="020B0004020202020204" pitchFamily="34" charset="0"/>
                <a:cs typeface="Times New Roman" panose="02020603050405020304" pitchFamily="18" charset="0"/>
              </a:rPr>
              <a:t>Agija Reča-Danga</a:t>
            </a:r>
          </a:p>
          <a:p>
            <a:pPr algn="ctr"/>
            <a:endParaRPr lang="lv-LV" sz="1800" dirty="0">
              <a:latin typeface="Aptos" panose="020B0004020202020204" pitchFamily="34" charset="0"/>
              <a:cs typeface="Times New Roman" panose="02020603050405020304" pitchFamily="18" charset="0"/>
            </a:endParaRPr>
          </a:p>
          <a:p>
            <a:pPr algn="ctr"/>
            <a:r>
              <a:rPr lang="lv-LV" sz="1800" dirty="0">
                <a:latin typeface="Aptos" panose="020B0004020202020204" pitchFamily="34" charset="0"/>
                <a:cs typeface="Times New Roman" panose="02020603050405020304" pitchFamily="18" charset="0"/>
              </a:rPr>
              <a:t>14.01.2025.</a:t>
            </a:r>
            <a:endParaRPr lang="en-GB" sz="1800" dirty="0">
              <a:latin typeface="Aptos" panose="020B000402020202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738689-4BD6-D7F3-0B6F-87E710E1D8F3}"/>
              </a:ext>
            </a:extLst>
          </p:cNvPr>
          <p:cNvSpPr>
            <a:spLocks noGrp="1"/>
          </p:cNvSpPr>
          <p:nvPr>
            <p:ph type="title"/>
          </p:nvPr>
        </p:nvSpPr>
        <p:spPr/>
        <p:txBody>
          <a:bodyPr/>
          <a:lstStyle/>
          <a:p>
            <a:r>
              <a:rPr lang="lv-LV" dirty="0"/>
              <a:t>P</a:t>
            </a:r>
            <a:r>
              <a:rPr lang="en-GB" dirty="0" err="1"/>
              <a:t>rofesionālā</a:t>
            </a:r>
            <a:r>
              <a:rPr lang="en-GB" dirty="0"/>
              <a:t> </a:t>
            </a:r>
            <a:r>
              <a:rPr lang="en-GB" dirty="0" err="1"/>
              <a:t>izglītība</a:t>
            </a:r>
            <a:r>
              <a:rPr lang="en-GB" dirty="0"/>
              <a:t>: </a:t>
            </a:r>
            <a:r>
              <a:rPr lang="lv-LV" dirty="0"/>
              <a:t>kas ir svarīgi</a:t>
            </a:r>
            <a:r>
              <a:rPr lang="en-GB" dirty="0"/>
              <a:t>?</a:t>
            </a:r>
          </a:p>
        </p:txBody>
      </p:sp>
      <p:sp>
        <p:nvSpPr>
          <p:cNvPr id="3" name="Satura vietturis 2">
            <a:extLst>
              <a:ext uri="{FF2B5EF4-FFF2-40B4-BE49-F238E27FC236}">
                <a16:creationId xmlns:a16="http://schemas.microsoft.com/office/drawing/2014/main" id="{D987422C-4A84-F209-2F32-569C3A2905F6}"/>
              </a:ext>
            </a:extLst>
          </p:cNvPr>
          <p:cNvSpPr>
            <a:spLocks noGrp="1"/>
          </p:cNvSpPr>
          <p:nvPr>
            <p:ph idx="1"/>
          </p:nvPr>
        </p:nvSpPr>
        <p:spPr/>
        <p:txBody>
          <a:bodyPr/>
          <a:lstStyle/>
          <a:p>
            <a:r>
              <a:rPr lang="lv-LV" dirty="0"/>
              <a:t>Audzēkņi</a:t>
            </a:r>
            <a:r>
              <a:rPr lang="en-GB" dirty="0"/>
              <a:t> – </a:t>
            </a:r>
            <a:r>
              <a:rPr lang="en-GB" dirty="0" err="1"/>
              <a:t>rezultāt</a:t>
            </a:r>
            <a:r>
              <a:rPr lang="lv-LV" dirty="0"/>
              <a:t>s</a:t>
            </a:r>
          </a:p>
          <a:p>
            <a:r>
              <a:rPr lang="en-GB" dirty="0" err="1"/>
              <a:t>Darba</a:t>
            </a:r>
            <a:r>
              <a:rPr lang="en-GB" dirty="0"/>
              <a:t> </a:t>
            </a:r>
            <a:r>
              <a:rPr lang="en-GB" dirty="0" err="1"/>
              <a:t>devēji</a:t>
            </a:r>
            <a:r>
              <a:rPr lang="en-GB" dirty="0"/>
              <a:t> – </a:t>
            </a:r>
            <a:r>
              <a:rPr lang="en-GB" dirty="0" err="1"/>
              <a:t>prasmes</a:t>
            </a:r>
            <a:endParaRPr lang="lv-LV" dirty="0"/>
          </a:p>
          <a:p>
            <a:r>
              <a:rPr lang="en-GB" dirty="0" err="1"/>
              <a:t>Akreditācija</a:t>
            </a:r>
            <a:r>
              <a:rPr lang="en-GB" dirty="0"/>
              <a:t> – </a:t>
            </a:r>
            <a:r>
              <a:rPr lang="en-GB" dirty="0" err="1"/>
              <a:t>pierādījum</a:t>
            </a:r>
            <a:r>
              <a:rPr lang="lv-LV" dirty="0"/>
              <a:t>i</a:t>
            </a:r>
          </a:p>
          <a:p>
            <a:endParaRPr lang="lv-LV" dirty="0"/>
          </a:p>
          <a:p>
            <a:pPr marL="0" indent="0">
              <a:buNone/>
            </a:pPr>
            <a:endParaRPr lang="lv-LV" dirty="0"/>
          </a:p>
          <a:p>
            <a:pPr marL="0" indent="0">
              <a:buNone/>
            </a:pPr>
            <a:endParaRPr lang="lv-LV" dirty="0"/>
          </a:p>
          <a:p>
            <a:pPr marL="0" indent="0">
              <a:buNone/>
            </a:pPr>
            <a:r>
              <a:rPr lang="lv-LV" dirty="0"/>
              <a:t>EQAVET palīdz šīs trīs svarīgās gaidas apvienot vienotā veselumā.</a:t>
            </a:r>
            <a:endParaRPr lang="en-GB" dirty="0"/>
          </a:p>
        </p:txBody>
      </p:sp>
    </p:spTree>
    <p:extLst>
      <p:ext uri="{BB962C8B-B14F-4D97-AF65-F5344CB8AC3E}">
        <p14:creationId xmlns:p14="http://schemas.microsoft.com/office/powerpoint/2010/main" val="223284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00AB742-CBB0-5B84-382D-E9E7EB7BF004}"/>
              </a:ext>
            </a:extLst>
          </p:cNvPr>
          <p:cNvSpPr>
            <a:spLocks noGrp="1"/>
          </p:cNvSpPr>
          <p:nvPr>
            <p:ph type="title"/>
          </p:nvPr>
        </p:nvSpPr>
        <p:spPr/>
        <p:txBody>
          <a:bodyPr/>
          <a:lstStyle/>
          <a:p>
            <a:r>
              <a:rPr lang="lv-LV" dirty="0">
                <a:latin typeface="Aptos" panose="020B0004020202020204" pitchFamily="34" charset="0"/>
              </a:rPr>
              <a:t>Kas ir EQAVET?</a:t>
            </a:r>
            <a:endParaRPr lang="en-GB" dirty="0">
              <a:latin typeface="Aptos" panose="020B0004020202020204" pitchFamily="34" charset="0"/>
            </a:endParaRPr>
          </a:p>
        </p:txBody>
      </p:sp>
      <p:sp>
        <p:nvSpPr>
          <p:cNvPr id="3" name="Satura vietturis 2">
            <a:extLst>
              <a:ext uri="{FF2B5EF4-FFF2-40B4-BE49-F238E27FC236}">
                <a16:creationId xmlns:a16="http://schemas.microsoft.com/office/drawing/2014/main" id="{8EE855E5-D015-1714-F8C9-3C31F5755F8C}"/>
              </a:ext>
            </a:extLst>
          </p:cNvPr>
          <p:cNvSpPr>
            <a:spLocks noGrp="1"/>
          </p:cNvSpPr>
          <p:nvPr>
            <p:ph idx="1"/>
          </p:nvPr>
        </p:nvSpPr>
        <p:spPr/>
        <p:txBody>
          <a:bodyPr>
            <a:normAutofit/>
          </a:bodyPr>
          <a:lstStyle/>
          <a:p>
            <a:r>
              <a:rPr lang="lv-LV" dirty="0">
                <a:latin typeface="Aptos" panose="020B0004020202020204" pitchFamily="34" charset="0"/>
              </a:rPr>
              <a:t>izveidota 2009. gadā</a:t>
            </a:r>
          </a:p>
          <a:p>
            <a:r>
              <a:rPr lang="lv-LV" dirty="0">
                <a:latin typeface="Aptos" panose="020B0004020202020204" pitchFamily="34" charset="0"/>
              </a:rPr>
              <a:t>elastīgs kvalitātes nodrošināšanas ietvars profesionālajā izglītībā, kas balstās uz nepārtrauktas uzlabošanas ciklu (Plāno–Dari–Pārbaudi–Uzlabo) un pielāgojas dažādiem mācību kontekstiem un valstu vajadzībām, neveidojot vienotu, standartizētu pieeju</a:t>
            </a:r>
          </a:p>
          <a:p>
            <a:r>
              <a:rPr lang="lv-LV" dirty="0">
                <a:latin typeface="Aptos" panose="020B0004020202020204" pitchFamily="34" charset="0"/>
              </a:rPr>
              <a:t>kopš 2013. gada IKVD veic Nacionālā koordinācijas punkta (NRP) funkcijas</a:t>
            </a:r>
          </a:p>
          <a:p>
            <a:r>
              <a:rPr lang="lv-LV" dirty="0">
                <a:latin typeface="Aptos" panose="020B0004020202020204" pitchFamily="34" charset="0"/>
              </a:rPr>
              <a:t>dalībnieki no visām 38 valstīm</a:t>
            </a:r>
          </a:p>
        </p:txBody>
      </p:sp>
    </p:spTree>
    <p:extLst>
      <p:ext uri="{BB962C8B-B14F-4D97-AF65-F5344CB8AC3E}">
        <p14:creationId xmlns:p14="http://schemas.microsoft.com/office/powerpoint/2010/main" val="68948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086142F-BE2E-258E-8C12-1B2F236F6657}"/>
              </a:ext>
            </a:extLst>
          </p:cNvPr>
          <p:cNvSpPr>
            <a:spLocks noGrp="1"/>
          </p:cNvSpPr>
          <p:nvPr>
            <p:ph type="title"/>
          </p:nvPr>
        </p:nvSpPr>
        <p:spPr/>
        <p:txBody>
          <a:bodyPr/>
          <a:lstStyle/>
          <a:p>
            <a:r>
              <a:rPr lang="lv-LV" noProof="0">
                <a:latin typeface="Aptos" panose="020B0004020202020204" pitchFamily="34" charset="0"/>
              </a:rPr>
              <a:t>EQAVET pamatprincipi</a:t>
            </a:r>
          </a:p>
        </p:txBody>
      </p:sp>
      <p:sp>
        <p:nvSpPr>
          <p:cNvPr id="3" name="Satura vietturis 2">
            <a:extLst>
              <a:ext uri="{FF2B5EF4-FFF2-40B4-BE49-F238E27FC236}">
                <a16:creationId xmlns:a16="http://schemas.microsoft.com/office/drawing/2014/main" id="{20FC9AAD-A19A-EFAF-1D8F-2DF0A1BFC8F6}"/>
              </a:ext>
            </a:extLst>
          </p:cNvPr>
          <p:cNvSpPr>
            <a:spLocks noGrp="1"/>
          </p:cNvSpPr>
          <p:nvPr>
            <p:ph idx="1"/>
          </p:nvPr>
        </p:nvSpPr>
        <p:spPr/>
        <p:txBody>
          <a:bodyPr>
            <a:normAutofit fontScale="77500" lnSpcReduction="20000"/>
          </a:bodyPr>
          <a:lstStyle/>
          <a:p>
            <a:r>
              <a:rPr lang="lv-LV" noProof="0" dirty="0">
                <a:latin typeface="Aptos" panose="020B0004020202020204" pitchFamily="34" charset="0"/>
              </a:rPr>
              <a:t>Nepārtraukta pilnveide, kas balstīta </a:t>
            </a:r>
            <a:r>
              <a:rPr lang="lv-LV" b="1" noProof="0" dirty="0">
                <a:latin typeface="Aptos" panose="020B0004020202020204" pitchFamily="34" charset="0"/>
              </a:rPr>
              <a:t>kvalitātes ciklā:</a:t>
            </a:r>
            <a:r>
              <a:rPr lang="lv-LV" noProof="0" dirty="0">
                <a:latin typeface="Aptos" panose="020B0004020202020204" pitchFamily="34" charset="0"/>
              </a:rPr>
              <a:t> </a:t>
            </a:r>
            <a:endParaRPr lang="lv-LV" dirty="0">
              <a:latin typeface="Aptos" panose="020B0004020202020204" pitchFamily="34" charset="0"/>
            </a:endParaRPr>
          </a:p>
          <a:p>
            <a:pPr marL="0" indent="0">
              <a:buNone/>
            </a:pPr>
            <a:r>
              <a:rPr lang="lv-LV" b="1" noProof="0" dirty="0">
                <a:latin typeface="Aptos" panose="020B0004020202020204" pitchFamily="34" charset="0"/>
              </a:rPr>
              <a:t>                -   Plāno – vai mums ir skaidrs mērķis?</a:t>
            </a:r>
          </a:p>
          <a:p>
            <a:pPr marL="0" indent="0">
              <a:buNone/>
            </a:pPr>
            <a:r>
              <a:rPr lang="lv-LV" b="1" noProof="0" dirty="0">
                <a:latin typeface="Aptos" panose="020B0004020202020204" pitchFamily="34" charset="0"/>
              </a:rPr>
              <a:t>                -   Dari – vai darām to, ko plānojām?</a:t>
            </a:r>
          </a:p>
          <a:p>
            <a:pPr marL="0" indent="0">
              <a:buNone/>
            </a:pPr>
            <a:r>
              <a:rPr lang="lv-LV" b="1" noProof="0" dirty="0">
                <a:latin typeface="Aptos" panose="020B0004020202020204" pitchFamily="34" charset="0"/>
              </a:rPr>
              <a:t>                -   Pārbaudi – ko saka dati?</a:t>
            </a:r>
          </a:p>
          <a:p>
            <a:pPr marL="0" indent="0">
              <a:buNone/>
            </a:pPr>
            <a:r>
              <a:rPr lang="lv-LV" b="1" noProof="0" dirty="0">
                <a:latin typeface="Aptos" panose="020B0004020202020204" pitchFamily="34" charset="0"/>
              </a:rPr>
              <a:t>                -   Uzlabo – ko mainām?</a:t>
            </a:r>
          </a:p>
          <a:p>
            <a:r>
              <a:rPr lang="lv-LV" noProof="0" dirty="0" err="1">
                <a:latin typeface="Aptos" panose="020B0004020202020204" pitchFamily="34" charset="0"/>
              </a:rPr>
              <a:t>Ietvarstruktūras</a:t>
            </a:r>
            <a:r>
              <a:rPr lang="lv-LV" noProof="0" dirty="0">
                <a:latin typeface="Aptos" panose="020B0004020202020204" pitchFamily="34" charset="0"/>
              </a:rPr>
              <a:t> indikatori un indikatīvie deskriptori</a:t>
            </a:r>
          </a:p>
          <a:p>
            <a:r>
              <a:rPr lang="lv-LV" noProof="0" dirty="0">
                <a:latin typeface="Aptos" panose="020B0004020202020204" pitchFamily="34" charset="0"/>
              </a:rPr>
              <a:t>Īstenošana valsts līmenī</a:t>
            </a:r>
          </a:p>
          <a:p>
            <a:r>
              <a:rPr lang="lv-LV" noProof="0" dirty="0">
                <a:latin typeface="Aptos" panose="020B0004020202020204" pitchFamily="34" charset="0"/>
              </a:rPr>
              <a:t>Īstenošana sistēmas un iestāžu līmenī</a:t>
            </a:r>
          </a:p>
          <a:p>
            <a:r>
              <a:rPr lang="lv-LV" noProof="0" dirty="0">
                <a:latin typeface="Aptos" panose="020B0004020202020204" pitchFamily="34" charset="0"/>
              </a:rPr>
              <a:t>Elastība dalībvalstu kvalitātes nodrošināšanas ceļā</a:t>
            </a:r>
          </a:p>
          <a:p>
            <a:r>
              <a:rPr lang="lv-LV" noProof="0" dirty="0">
                <a:latin typeface="Aptos" panose="020B0004020202020204" pitchFamily="34" charset="0"/>
              </a:rPr>
              <a:t>Piemērojams visās PI jomās</a:t>
            </a:r>
          </a:p>
          <a:p>
            <a:pPr marL="0" indent="0">
              <a:buNone/>
            </a:pPr>
            <a:endParaRPr lang="lv-LV" noProof="0" dirty="0">
              <a:latin typeface="Aptos" panose="020B0004020202020204" pitchFamily="34" charset="0"/>
            </a:endParaRPr>
          </a:p>
          <a:p>
            <a:pPr marL="0" indent="0">
              <a:buNone/>
            </a:pPr>
            <a:r>
              <a:rPr lang="lv-LV" noProof="0" dirty="0">
                <a:latin typeface="Aptos" panose="020B0004020202020204" pitchFamily="34" charset="0"/>
              </a:rPr>
              <a:t>*</a:t>
            </a:r>
            <a:r>
              <a:rPr lang="lv-LV" noProof="0" dirty="0">
                <a:latin typeface="Aptos" panose="020B0004020202020204" pitchFamily="34" charset="0"/>
                <a:hlinkClick r:id="rId2"/>
              </a:rPr>
              <a:t>EQAVET </a:t>
            </a:r>
            <a:r>
              <a:rPr lang="lv-LV" noProof="0" dirty="0" err="1">
                <a:latin typeface="Aptos" panose="020B0004020202020204" pitchFamily="34" charset="0"/>
                <a:hlinkClick r:id="rId2"/>
              </a:rPr>
              <a:t>brošura</a:t>
            </a:r>
            <a:r>
              <a:rPr lang="lv-LV" noProof="0" dirty="0">
                <a:latin typeface="Aptos" panose="020B0004020202020204" pitchFamily="34" charset="0"/>
                <a:hlinkClick r:id="rId2"/>
              </a:rPr>
              <a:t> </a:t>
            </a:r>
            <a:endParaRPr lang="lv-LV" noProof="0" dirty="0">
              <a:latin typeface="Aptos" panose="020B0004020202020204" pitchFamily="34" charset="0"/>
            </a:endParaRPr>
          </a:p>
          <a:p>
            <a:endParaRPr lang="lv-LV" noProof="0" dirty="0">
              <a:latin typeface="Aptos" panose="020B0004020202020204" pitchFamily="34" charset="0"/>
            </a:endParaRPr>
          </a:p>
        </p:txBody>
      </p:sp>
    </p:spTree>
    <p:extLst>
      <p:ext uri="{BB962C8B-B14F-4D97-AF65-F5344CB8AC3E}">
        <p14:creationId xmlns:p14="http://schemas.microsoft.com/office/powerpoint/2010/main" val="155929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AEAD6EE-C560-19C5-F6E9-40928B536A9E}"/>
              </a:ext>
            </a:extLst>
          </p:cNvPr>
          <p:cNvSpPr>
            <a:spLocks noGrp="1"/>
          </p:cNvSpPr>
          <p:nvPr>
            <p:ph type="title"/>
          </p:nvPr>
        </p:nvSpPr>
        <p:spPr/>
        <p:txBody>
          <a:bodyPr/>
          <a:lstStyle/>
          <a:p>
            <a:r>
              <a:rPr lang="en-GB" dirty="0">
                <a:latin typeface="Aptos" panose="020B0004020202020204" pitchFamily="34" charset="0"/>
              </a:rPr>
              <a:t>EQAVET </a:t>
            </a:r>
            <a:r>
              <a:rPr lang="en-GB" dirty="0" err="1">
                <a:latin typeface="Aptos" panose="020B0004020202020204" pitchFamily="34" charset="0"/>
              </a:rPr>
              <a:t>indikatori</a:t>
            </a:r>
            <a:endParaRPr lang="en-GB" dirty="0">
              <a:latin typeface="Aptos" panose="020B0004020202020204" pitchFamily="34" charset="0"/>
            </a:endParaRPr>
          </a:p>
        </p:txBody>
      </p:sp>
      <p:sp>
        <p:nvSpPr>
          <p:cNvPr id="3" name="Satura vietturis 2">
            <a:extLst>
              <a:ext uri="{FF2B5EF4-FFF2-40B4-BE49-F238E27FC236}">
                <a16:creationId xmlns:a16="http://schemas.microsoft.com/office/drawing/2014/main" id="{2EFA7008-8A84-D928-A721-D899C54BE088}"/>
              </a:ext>
            </a:extLst>
          </p:cNvPr>
          <p:cNvSpPr>
            <a:spLocks noGrp="1"/>
          </p:cNvSpPr>
          <p:nvPr>
            <p:ph idx="1"/>
          </p:nvPr>
        </p:nvSpPr>
        <p:spPr/>
        <p:txBody>
          <a:bodyPr>
            <a:normAutofit fontScale="70000" lnSpcReduction="20000"/>
          </a:bodyPr>
          <a:lstStyle/>
          <a:p>
            <a:pPr marL="514350" indent="-514350">
              <a:buAutoNum type="arabicPeriod"/>
            </a:pPr>
            <a:r>
              <a:rPr lang="lv-LV" dirty="0">
                <a:latin typeface="Aptos" panose="020B0004020202020204" pitchFamily="34" charset="0"/>
              </a:rPr>
              <a:t>Kvalitātes nodrošināšanas būtiskums profesionālās izglītības un profesionālās tālākizglītības programmu sniedzējiem</a:t>
            </a:r>
          </a:p>
          <a:p>
            <a:pPr marL="514350" indent="-514350">
              <a:buAutoNum type="arabicPeriod"/>
            </a:pPr>
            <a:r>
              <a:rPr lang="lv-LV" dirty="0">
                <a:latin typeface="Aptos" panose="020B0004020202020204" pitchFamily="34" charset="0"/>
              </a:rPr>
              <a:t>Pedagogu dalība profesionālās kompetences pilnveidē</a:t>
            </a:r>
          </a:p>
          <a:p>
            <a:pPr marL="514350" indent="-514350">
              <a:buAutoNum type="arabicPeriod"/>
            </a:pPr>
            <a:r>
              <a:rPr lang="lv-LV" dirty="0">
                <a:latin typeface="Aptos" panose="020B0004020202020204" pitchFamily="34" charset="0"/>
              </a:rPr>
              <a:t>Izglītojamo dalība profesionālās izglītības programmās</a:t>
            </a:r>
          </a:p>
          <a:p>
            <a:pPr marL="514350" indent="-514350">
              <a:buAutoNum type="arabicPeriod"/>
            </a:pPr>
            <a:r>
              <a:rPr lang="lv-LV" dirty="0">
                <a:latin typeface="Aptos" panose="020B0004020202020204" pitchFamily="34" charset="0"/>
              </a:rPr>
              <a:t>Profesionālo izglītību ieguvušie</a:t>
            </a:r>
          </a:p>
          <a:p>
            <a:pPr marL="514350" indent="-514350">
              <a:buAutoNum type="arabicPeriod"/>
            </a:pPr>
            <a:r>
              <a:rPr lang="lv-LV" dirty="0">
                <a:latin typeface="Aptos" panose="020B0004020202020204" pitchFamily="34" charset="0"/>
              </a:rPr>
              <a:t>Izglītību ieguvušo nodarbinātība</a:t>
            </a:r>
          </a:p>
          <a:p>
            <a:pPr marL="514350" indent="-514350">
              <a:buAutoNum type="arabicPeriod"/>
            </a:pPr>
            <a:r>
              <a:rPr lang="lv-LV" dirty="0">
                <a:latin typeface="Aptos" panose="020B0004020202020204" pitchFamily="34" charset="0"/>
              </a:rPr>
              <a:t>Apgūto prasmju izmantošana darbavietā</a:t>
            </a:r>
          </a:p>
          <a:p>
            <a:pPr marL="514350" indent="-514350">
              <a:buAutoNum type="arabicPeriod"/>
            </a:pPr>
            <a:r>
              <a:rPr lang="lv-LV" dirty="0">
                <a:latin typeface="Aptos" panose="020B0004020202020204" pitchFamily="34" charset="0"/>
              </a:rPr>
              <a:t>Bezdarba līmenis</a:t>
            </a:r>
          </a:p>
          <a:p>
            <a:pPr marL="514350" indent="-514350">
              <a:buAutoNum type="arabicPeriod"/>
            </a:pPr>
            <a:r>
              <a:rPr lang="lv-LV" dirty="0">
                <a:latin typeface="Aptos" panose="020B0004020202020204" pitchFamily="34" charset="0"/>
              </a:rPr>
              <a:t>Riska grupu iekļaušanās profesionālajā izglītībā</a:t>
            </a:r>
          </a:p>
          <a:p>
            <a:pPr marL="514350" indent="-514350">
              <a:buAutoNum type="arabicPeriod"/>
            </a:pPr>
            <a:r>
              <a:rPr lang="lv-LV" dirty="0">
                <a:latin typeface="Aptos" panose="020B0004020202020204" pitchFamily="34" charset="0"/>
              </a:rPr>
              <a:t>Profesionālās izglītības programmu pieprasījuma apzināšana darba tirgū</a:t>
            </a:r>
          </a:p>
          <a:p>
            <a:pPr marL="514350" indent="-514350">
              <a:buAutoNum type="arabicPeriod"/>
            </a:pPr>
            <a:r>
              <a:rPr lang="lv-LV" dirty="0">
                <a:latin typeface="Aptos" panose="020B0004020202020204" pitchFamily="34" charset="0"/>
              </a:rPr>
              <a:t>Profesionālās izglītības programmu pieejamības veicināšana</a:t>
            </a:r>
          </a:p>
          <a:p>
            <a:pPr marL="0" indent="0">
              <a:buNone/>
            </a:pPr>
            <a:endParaRPr lang="lv-LV" dirty="0">
              <a:latin typeface="Aptos" panose="020B0004020202020204" pitchFamily="34" charset="0"/>
            </a:endParaRPr>
          </a:p>
          <a:p>
            <a:pPr marL="0" indent="0">
              <a:buNone/>
            </a:pPr>
            <a:r>
              <a:rPr lang="en-GB" dirty="0">
                <a:latin typeface="Aptos" panose="020B0004020202020204" pitchFamily="34" charset="0"/>
              </a:rPr>
              <a:t>*</a:t>
            </a:r>
            <a:r>
              <a:rPr lang="lv-LV" dirty="0">
                <a:latin typeface="Aptos" panose="020B0004020202020204" pitchFamily="34" charset="0"/>
                <a:hlinkClick r:id="rId2"/>
              </a:rPr>
              <a:t>Par indikatoriem</a:t>
            </a:r>
            <a:endParaRPr lang="en-GB" dirty="0">
              <a:latin typeface="Aptos" panose="020B0004020202020204" pitchFamily="34" charset="0"/>
            </a:endParaRPr>
          </a:p>
        </p:txBody>
      </p:sp>
    </p:spTree>
    <p:extLst>
      <p:ext uri="{BB962C8B-B14F-4D97-AF65-F5344CB8AC3E}">
        <p14:creationId xmlns:p14="http://schemas.microsoft.com/office/powerpoint/2010/main" val="400446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334B78D-3479-FBCF-FD13-F9FE86B5FE40}"/>
              </a:ext>
            </a:extLst>
          </p:cNvPr>
          <p:cNvSpPr>
            <a:spLocks noGrp="1"/>
          </p:cNvSpPr>
          <p:nvPr>
            <p:ph type="title"/>
          </p:nvPr>
        </p:nvSpPr>
        <p:spPr/>
        <p:txBody>
          <a:bodyPr/>
          <a:lstStyle/>
          <a:p>
            <a:r>
              <a:rPr lang="lv-LV" dirty="0"/>
              <a:t>EQAVET indikatori Latvijas PI sistēmā</a:t>
            </a:r>
            <a:endParaRPr lang="en-GB" dirty="0"/>
          </a:p>
        </p:txBody>
      </p:sp>
      <p:sp>
        <p:nvSpPr>
          <p:cNvPr id="3" name="Satura vietturis 2">
            <a:extLst>
              <a:ext uri="{FF2B5EF4-FFF2-40B4-BE49-F238E27FC236}">
                <a16:creationId xmlns:a16="http://schemas.microsoft.com/office/drawing/2014/main" id="{257010BA-556C-D1B7-9E53-9DFCD95B3612}"/>
              </a:ext>
            </a:extLst>
          </p:cNvPr>
          <p:cNvSpPr>
            <a:spLocks noGrp="1"/>
          </p:cNvSpPr>
          <p:nvPr>
            <p:ph idx="1"/>
          </p:nvPr>
        </p:nvSpPr>
        <p:spPr>
          <a:xfrm>
            <a:off x="838200" y="1540490"/>
            <a:ext cx="10515600" cy="3601781"/>
          </a:xfrm>
        </p:spPr>
        <p:txBody>
          <a:bodyPr>
            <a:normAutofit fontScale="70000" lnSpcReduction="20000"/>
          </a:bodyPr>
          <a:lstStyle/>
          <a:p>
            <a:pPr marL="514350" indent="-514350">
              <a:buAutoNum type="arabicPeriod"/>
            </a:pPr>
            <a:r>
              <a:rPr lang="lv-LV" strike="sngStrike" dirty="0">
                <a:latin typeface="Aptos" panose="020B0004020202020204" pitchFamily="34" charset="0"/>
              </a:rPr>
              <a:t>Kvalitātes nodrošināšanas būtiskums profesionālās izglītības un profesionālās tālākizglītības programmu sniedzējiem</a:t>
            </a:r>
          </a:p>
          <a:p>
            <a:pPr marL="514350" indent="-514350">
              <a:buAutoNum type="arabicPeriod"/>
            </a:pPr>
            <a:r>
              <a:rPr lang="lv-LV" b="1" dirty="0">
                <a:latin typeface="Aptos" panose="020B0004020202020204" pitchFamily="34" charset="0"/>
              </a:rPr>
              <a:t>Pedagogu dalība profesionālās kompetences pilnveidē</a:t>
            </a:r>
          </a:p>
          <a:p>
            <a:pPr marL="514350" indent="-514350">
              <a:buAutoNum type="arabicPeriod"/>
            </a:pPr>
            <a:r>
              <a:rPr lang="lv-LV" b="1" dirty="0">
                <a:latin typeface="Aptos" panose="020B0004020202020204" pitchFamily="34" charset="0"/>
              </a:rPr>
              <a:t>Izglītojamo dalība profesionālās izglītības programmās</a:t>
            </a:r>
          </a:p>
          <a:p>
            <a:pPr marL="514350" indent="-514350">
              <a:buAutoNum type="arabicPeriod"/>
            </a:pPr>
            <a:r>
              <a:rPr lang="lv-LV" b="1" dirty="0">
                <a:latin typeface="Aptos" panose="020B0004020202020204" pitchFamily="34" charset="0"/>
              </a:rPr>
              <a:t>Profesionālo izglītību ieguvušie</a:t>
            </a:r>
          </a:p>
          <a:p>
            <a:pPr marL="514350" indent="-514350">
              <a:buAutoNum type="arabicPeriod"/>
            </a:pPr>
            <a:r>
              <a:rPr lang="lv-LV" b="1" dirty="0">
                <a:latin typeface="Aptos" panose="020B0004020202020204" pitchFamily="34" charset="0"/>
              </a:rPr>
              <a:t>Izglītību ieguvušo nodarbinātība</a:t>
            </a:r>
          </a:p>
          <a:p>
            <a:pPr marL="514350" indent="-514350">
              <a:buAutoNum type="arabicPeriod"/>
            </a:pPr>
            <a:r>
              <a:rPr lang="lv-LV" b="1" dirty="0">
                <a:latin typeface="Aptos" panose="020B0004020202020204" pitchFamily="34" charset="0"/>
              </a:rPr>
              <a:t>Apgūto prasmju izmantošana darbavietā</a:t>
            </a:r>
          </a:p>
          <a:p>
            <a:pPr marL="514350" indent="-514350">
              <a:buAutoNum type="arabicPeriod"/>
            </a:pPr>
            <a:r>
              <a:rPr lang="lv-LV" strike="sngStrike" dirty="0">
                <a:latin typeface="Aptos" panose="020B0004020202020204" pitchFamily="34" charset="0"/>
              </a:rPr>
              <a:t>Bezdarba līmenis</a:t>
            </a:r>
          </a:p>
          <a:p>
            <a:pPr marL="514350" indent="-514350">
              <a:buAutoNum type="arabicPeriod"/>
            </a:pPr>
            <a:r>
              <a:rPr lang="lv-LV" b="1" dirty="0">
                <a:latin typeface="Aptos" panose="020B0004020202020204" pitchFamily="34" charset="0"/>
              </a:rPr>
              <a:t>Riska grupu iekļaušanās profesionālajā izglītībā</a:t>
            </a:r>
          </a:p>
          <a:p>
            <a:pPr marL="514350" indent="-514350">
              <a:buAutoNum type="arabicPeriod"/>
            </a:pPr>
            <a:r>
              <a:rPr lang="lv-LV" b="1" dirty="0">
                <a:latin typeface="Aptos" panose="020B0004020202020204" pitchFamily="34" charset="0"/>
              </a:rPr>
              <a:t>Profesionālās izglītības programmu pieprasījuma apzināšana darba tirgū</a:t>
            </a:r>
          </a:p>
          <a:p>
            <a:pPr marL="514350" indent="-514350">
              <a:buAutoNum type="arabicPeriod"/>
            </a:pPr>
            <a:r>
              <a:rPr lang="lv-LV" b="1" dirty="0">
                <a:latin typeface="Aptos" panose="020B0004020202020204" pitchFamily="34" charset="0"/>
              </a:rPr>
              <a:t>Profesionālās izglītības programmu pieejamības veicināšana</a:t>
            </a:r>
          </a:p>
          <a:p>
            <a:pPr marL="0" indent="0">
              <a:buNone/>
            </a:pPr>
            <a:endParaRPr lang="en-GB" dirty="0"/>
          </a:p>
        </p:txBody>
      </p:sp>
    </p:spTree>
    <p:extLst>
      <p:ext uri="{BB962C8B-B14F-4D97-AF65-F5344CB8AC3E}">
        <p14:creationId xmlns:p14="http://schemas.microsoft.com/office/powerpoint/2010/main" val="1586630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78347F2-090A-B57A-EDB3-8500EA63C742}"/>
              </a:ext>
            </a:extLst>
          </p:cNvPr>
          <p:cNvSpPr>
            <a:spLocks noGrp="1"/>
          </p:cNvSpPr>
          <p:nvPr>
            <p:ph type="title"/>
          </p:nvPr>
        </p:nvSpPr>
        <p:spPr/>
        <p:txBody>
          <a:bodyPr/>
          <a:lstStyle/>
          <a:p>
            <a:r>
              <a:rPr lang="en-GB" dirty="0"/>
              <a:t>2.indikators - </a:t>
            </a:r>
            <a:r>
              <a:rPr lang="en-GB" dirty="0" err="1"/>
              <a:t>Pedagogu</a:t>
            </a:r>
            <a:r>
              <a:rPr lang="en-GB" dirty="0"/>
              <a:t> </a:t>
            </a:r>
            <a:r>
              <a:rPr lang="en-GB" dirty="0" err="1"/>
              <a:t>dalība</a:t>
            </a:r>
            <a:r>
              <a:rPr lang="en-GB" dirty="0"/>
              <a:t> </a:t>
            </a:r>
            <a:r>
              <a:rPr lang="en-GB" dirty="0" err="1"/>
              <a:t>profesionālās</a:t>
            </a:r>
            <a:r>
              <a:rPr lang="en-GB" dirty="0"/>
              <a:t> </a:t>
            </a:r>
            <a:r>
              <a:rPr lang="en-GB" dirty="0" err="1"/>
              <a:t>kompetences</a:t>
            </a:r>
            <a:r>
              <a:rPr lang="en-GB" dirty="0"/>
              <a:t> </a:t>
            </a:r>
            <a:r>
              <a:rPr lang="en-GB" dirty="0" err="1"/>
              <a:t>pilnveidē</a:t>
            </a:r>
            <a:endParaRPr lang="en-GB" dirty="0"/>
          </a:p>
        </p:txBody>
      </p:sp>
      <p:sp>
        <p:nvSpPr>
          <p:cNvPr id="3" name="Satura vietturis 2">
            <a:extLst>
              <a:ext uri="{FF2B5EF4-FFF2-40B4-BE49-F238E27FC236}">
                <a16:creationId xmlns:a16="http://schemas.microsoft.com/office/drawing/2014/main" id="{30821EF6-9BF0-FD7A-9431-E3DB3B1BAA2B}"/>
              </a:ext>
            </a:extLst>
          </p:cNvPr>
          <p:cNvSpPr>
            <a:spLocks noGrp="1"/>
          </p:cNvSpPr>
          <p:nvPr>
            <p:ph idx="1"/>
          </p:nvPr>
        </p:nvSpPr>
        <p:spPr/>
        <p:txBody>
          <a:bodyPr>
            <a:normAutofit fontScale="77500" lnSpcReduction="20000"/>
          </a:bodyPr>
          <a:lstStyle/>
          <a:p>
            <a:pPr marL="0" indent="0">
              <a:buNone/>
            </a:pPr>
            <a:r>
              <a:rPr lang="lv-LV" b="1" dirty="0"/>
              <a:t>Mērķis</a:t>
            </a:r>
            <a:endParaRPr lang="lv-LV" dirty="0"/>
          </a:p>
          <a:p>
            <a:r>
              <a:rPr lang="lv-LV" dirty="0"/>
              <a:t>veicināt profesionālās izglītības spēju reaģēt uz darba tirgus prasībām.</a:t>
            </a:r>
          </a:p>
          <a:p>
            <a:pPr marL="0" indent="0">
              <a:buNone/>
            </a:pPr>
            <a:endParaRPr lang="lv-LV" b="1" dirty="0"/>
          </a:p>
          <a:p>
            <a:pPr marL="0" indent="0">
              <a:buNone/>
            </a:pPr>
            <a:r>
              <a:rPr lang="lv-LV" b="1" dirty="0"/>
              <a:t>2. indikators var palīdzēt:</a:t>
            </a:r>
            <a:endParaRPr lang="lv-LV" dirty="0"/>
          </a:p>
          <a:p>
            <a:r>
              <a:rPr lang="lv-LV" dirty="0"/>
              <a:t>nodrošināt mērķētu atbalstu pedagogu profesionālajai pilnveidei un tālākizglītībai,</a:t>
            </a:r>
          </a:p>
          <a:p>
            <a:r>
              <a:rPr lang="lv-LV" dirty="0"/>
              <a:t>nodrošināt, ka maksimāli visi pedagogi ir kvalificēti un profesionāli pilnveidojušies normatīvajos aktos noteiktajā apjomā,</a:t>
            </a:r>
          </a:p>
          <a:p>
            <a:r>
              <a:rPr lang="lv-LV" dirty="0"/>
              <a:t>uzlabot profesionālās izglītības spēju reaģēt uz mainīgajām darba tirgus prasībām,</a:t>
            </a:r>
          </a:p>
          <a:p>
            <a:r>
              <a:rPr lang="lv-LV" dirty="0"/>
              <a:t>veicināt pedagogu tiesības uz kvalitatīvu profesionālās izglītības attīstības procesu.</a:t>
            </a:r>
          </a:p>
          <a:p>
            <a:pPr marL="0" indent="0">
              <a:buNone/>
            </a:pPr>
            <a:endParaRPr lang="lv-LV" dirty="0"/>
          </a:p>
          <a:p>
            <a:pPr marL="0" indent="0">
              <a:buNone/>
            </a:pPr>
            <a:r>
              <a:rPr lang="lv-LV" dirty="0"/>
              <a:t>Šo indikatoru var izmantot, plānojot budžetu, tajā nosakot, piemēram, pedagoga piemaksu par kvalitāti.</a:t>
            </a:r>
          </a:p>
          <a:p>
            <a:endParaRPr lang="en-GB" dirty="0"/>
          </a:p>
        </p:txBody>
      </p:sp>
    </p:spTree>
    <p:extLst>
      <p:ext uri="{BB962C8B-B14F-4D97-AF65-F5344CB8AC3E}">
        <p14:creationId xmlns:p14="http://schemas.microsoft.com/office/powerpoint/2010/main" val="172955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A04A09D-A5D6-7C56-EBFF-318CA7B472EC}"/>
              </a:ext>
            </a:extLst>
          </p:cNvPr>
          <p:cNvSpPr>
            <a:spLocks noGrp="1"/>
          </p:cNvSpPr>
          <p:nvPr>
            <p:ph type="title"/>
          </p:nvPr>
        </p:nvSpPr>
        <p:spPr/>
        <p:txBody>
          <a:bodyPr/>
          <a:lstStyle/>
          <a:p>
            <a:r>
              <a:rPr lang="en-GB" dirty="0"/>
              <a:t>3.indikators - </a:t>
            </a:r>
            <a:r>
              <a:rPr lang="en-GB" dirty="0" err="1"/>
              <a:t>Izglītojamo</a:t>
            </a:r>
            <a:r>
              <a:rPr lang="en-GB" dirty="0"/>
              <a:t> </a:t>
            </a:r>
            <a:r>
              <a:rPr lang="en-GB" dirty="0" err="1"/>
              <a:t>dalība</a:t>
            </a:r>
            <a:r>
              <a:rPr lang="en-GB" dirty="0"/>
              <a:t> </a:t>
            </a:r>
            <a:r>
              <a:rPr lang="en-GB" dirty="0" err="1"/>
              <a:t>profesionālās</a:t>
            </a:r>
            <a:r>
              <a:rPr lang="en-GB" dirty="0"/>
              <a:t> izglītības </a:t>
            </a:r>
            <a:r>
              <a:rPr lang="en-GB" dirty="0" err="1"/>
              <a:t>programmās</a:t>
            </a:r>
            <a:endParaRPr lang="en-GB" dirty="0"/>
          </a:p>
        </p:txBody>
      </p:sp>
      <p:sp>
        <p:nvSpPr>
          <p:cNvPr id="3" name="Satura vietturis 2">
            <a:extLst>
              <a:ext uri="{FF2B5EF4-FFF2-40B4-BE49-F238E27FC236}">
                <a16:creationId xmlns:a16="http://schemas.microsoft.com/office/drawing/2014/main" id="{F6818440-0674-4488-6A27-3A81C6E401D6}"/>
              </a:ext>
            </a:extLst>
          </p:cNvPr>
          <p:cNvSpPr>
            <a:spLocks noGrp="1"/>
          </p:cNvSpPr>
          <p:nvPr>
            <p:ph idx="1"/>
          </p:nvPr>
        </p:nvSpPr>
        <p:spPr/>
        <p:txBody>
          <a:bodyPr/>
          <a:lstStyle/>
          <a:p>
            <a:pPr marL="0" indent="0">
              <a:buNone/>
            </a:pPr>
            <a:r>
              <a:rPr lang="lv-LV" b="1" dirty="0"/>
              <a:t>Mērķis</a:t>
            </a:r>
            <a:endParaRPr lang="lv-LV" dirty="0"/>
          </a:p>
          <a:p>
            <a:r>
              <a:rPr lang="lv-LV" dirty="0"/>
              <a:t>Iegūt pamatinformāciju par profesionālās izglītības popularitāti sistēmas un izglītības iestādes līmenī un nodrošinātu atbalstu profesionālās izglītības pieejamības veicināšanai, tostarp riska grupām.</a:t>
            </a:r>
          </a:p>
          <a:p>
            <a:pPr marL="0" indent="0">
              <a:buNone/>
            </a:pPr>
            <a:endParaRPr lang="lv-LV" dirty="0"/>
          </a:p>
          <a:p>
            <a:pPr marL="0" indent="0">
              <a:buNone/>
            </a:pPr>
            <a:r>
              <a:rPr lang="lv-LV" dirty="0"/>
              <a:t>Šo indikatoru var izmantot, plānojot budžetu, nosakot, piemēram, budžeta mērķus.</a:t>
            </a:r>
          </a:p>
          <a:p>
            <a:pPr marL="0" indent="0">
              <a:buNone/>
            </a:pPr>
            <a:endParaRPr lang="en-GB" dirty="0"/>
          </a:p>
        </p:txBody>
      </p:sp>
    </p:spTree>
    <p:extLst>
      <p:ext uri="{BB962C8B-B14F-4D97-AF65-F5344CB8AC3E}">
        <p14:creationId xmlns:p14="http://schemas.microsoft.com/office/powerpoint/2010/main" val="2693988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6B8732E-892E-B7F2-D4E6-C1285C6A15E5}"/>
              </a:ext>
            </a:extLst>
          </p:cNvPr>
          <p:cNvSpPr>
            <a:spLocks noGrp="1"/>
          </p:cNvSpPr>
          <p:nvPr>
            <p:ph type="title"/>
          </p:nvPr>
        </p:nvSpPr>
        <p:spPr/>
        <p:txBody>
          <a:bodyPr/>
          <a:lstStyle/>
          <a:p>
            <a:r>
              <a:rPr lang="sv-SE" dirty="0"/>
              <a:t>4.indikators - Profesionālo izglītību ieguvušie</a:t>
            </a:r>
            <a:endParaRPr lang="en-GB" dirty="0"/>
          </a:p>
        </p:txBody>
      </p:sp>
      <p:sp>
        <p:nvSpPr>
          <p:cNvPr id="3" name="Satura vietturis 2">
            <a:extLst>
              <a:ext uri="{FF2B5EF4-FFF2-40B4-BE49-F238E27FC236}">
                <a16:creationId xmlns:a16="http://schemas.microsoft.com/office/drawing/2014/main" id="{76A4F8E6-3AC8-53B8-5CED-5586C731DEAF}"/>
              </a:ext>
            </a:extLst>
          </p:cNvPr>
          <p:cNvSpPr>
            <a:spLocks noGrp="1"/>
          </p:cNvSpPr>
          <p:nvPr>
            <p:ph idx="1"/>
          </p:nvPr>
        </p:nvSpPr>
        <p:spPr/>
        <p:txBody>
          <a:bodyPr/>
          <a:lstStyle/>
          <a:p>
            <a:pPr marL="0" indent="0">
              <a:buNone/>
            </a:pPr>
            <a:r>
              <a:rPr lang="lv-LV" b="1" dirty="0"/>
              <a:t>Mērķis</a:t>
            </a:r>
            <a:endParaRPr lang="lv-LV" dirty="0"/>
          </a:p>
          <a:p>
            <a:r>
              <a:rPr lang="lv-LV" dirty="0"/>
              <a:t>Iegūt pamatinformāciju par mācību sasniegumiem un mācību procesa kvalitāti, lai veicinātu atbalstu sekmīgai mācību pabeigšanai un pielāgotu mācību procesu, tostarp riska grupām.</a:t>
            </a:r>
          </a:p>
          <a:p>
            <a:pPr marL="0" indent="0">
              <a:buNone/>
            </a:pPr>
            <a:endParaRPr lang="lv-LV" dirty="0"/>
          </a:p>
          <a:p>
            <a:pPr marL="0" indent="0">
              <a:buNone/>
            </a:pPr>
            <a:r>
              <a:rPr lang="lv-LV" dirty="0"/>
              <a:t>Indikatoru var izmantot izglītības iestādes mērķu noteikšanai, piemēram, salīdzinot savu iestādi ar rādītājiem valstī kopumā.</a:t>
            </a:r>
          </a:p>
          <a:p>
            <a:endParaRPr lang="en-GB" dirty="0"/>
          </a:p>
        </p:txBody>
      </p:sp>
    </p:spTree>
    <p:extLst>
      <p:ext uri="{BB962C8B-B14F-4D97-AF65-F5344CB8AC3E}">
        <p14:creationId xmlns:p14="http://schemas.microsoft.com/office/powerpoint/2010/main" val="3227505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A4FB3ED-C6E3-F63E-0112-0D6484970A0A}"/>
              </a:ext>
            </a:extLst>
          </p:cNvPr>
          <p:cNvSpPr>
            <a:spLocks noGrp="1"/>
          </p:cNvSpPr>
          <p:nvPr>
            <p:ph type="title"/>
          </p:nvPr>
        </p:nvSpPr>
        <p:spPr/>
        <p:txBody>
          <a:bodyPr/>
          <a:lstStyle/>
          <a:p>
            <a:r>
              <a:rPr lang="en-GB" dirty="0"/>
              <a:t>5.indikators - </a:t>
            </a:r>
            <a:r>
              <a:rPr lang="en-GB" dirty="0" err="1"/>
              <a:t>Izglītību</a:t>
            </a:r>
            <a:r>
              <a:rPr lang="en-GB" dirty="0"/>
              <a:t> </a:t>
            </a:r>
            <a:r>
              <a:rPr lang="en-GB" dirty="0" err="1"/>
              <a:t>ieguvušo</a:t>
            </a:r>
            <a:r>
              <a:rPr lang="en-GB" dirty="0"/>
              <a:t> </a:t>
            </a:r>
            <a:r>
              <a:rPr lang="en-GB" dirty="0" err="1"/>
              <a:t>nodarbinātība</a:t>
            </a:r>
            <a:endParaRPr lang="en-GB" dirty="0"/>
          </a:p>
        </p:txBody>
      </p:sp>
      <p:sp>
        <p:nvSpPr>
          <p:cNvPr id="3" name="Satura vietturis 2">
            <a:extLst>
              <a:ext uri="{FF2B5EF4-FFF2-40B4-BE49-F238E27FC236}">
                <a16:creationId xmlns:a16="http://schemas.microsoft.com/office/drawing/2014/main" id="{3B543064-5532-3A52-9115-827A254FCA53}"/>
              </a:ext>
            </a:extLst>
          </p:cNvPr>
          <p:cNvSpPr>
            <a:spLocks noGrp="1"/>
          </p:cNvSpPr>
          <p:nvPr>
            <p:ph idx="1"/>
          </p:nvPr>
        </p:nvSpPr>
        <p:spPr/>
        <p:txBody>
          <a:bodyPr>
            <a:normAutofit fontScale="85000" lnSpcReduction="20000"/>
          </a:bodyPr>
          <a:lstStyle/>
          <a:p>
            <a:pPr marL="0" indent="0">
              <a:buNone/>
            </a:pPr>
            <a:r>
              <a:rPr lang="lv-LV" b="1" dirty="0"/>
              <a:t>Mērķis</a:t>
            </a:r>
            <a:endParaRPr lang="lv-LV" dirty="0"/>
          </a:p>
          <a:p>
            <a:r>
              <a:rPr lang="lv-LV" dirty="0"/>
              <a:t>Mērīt nodarbinātību, uzlabojot profesionālās izglītības spēju reaģēt uz darba tirgus prasībām un atbalstīt pielāgota mācību procesa nodrošināšanu, tostarp riska grupām.</a:t>
            </a:r>
          </a:p>
          <a:p>
            <a:pPr marL="0" indent="0">
              <a:buNone/>
            </a:pPr>
            <a:r>
              <a:rPr lang="lv-LV" b="1" dirty="0"/>
              <a:t>5.indikators var palīdzēt:</a:t>
            </a:r>
          </a:p>
          <a:p>
            <a:r>
              <a:rPr lang="lv-LV" dirty="0"/>
              <a:t>mērīt nodarbinātību, uzlabojot profesionālās izglītības spēju reaģēt uz darba tirgus prasībām un atbalstīt pielāgota mācību procesa nodrošināšanu, tostarp riska grupām;</a:t>
            </a:r>
          </a:p>
          <a:p>
            <a:r>
              <a:rPr lang="lv-LV" dirty="0"/>
              <a:t>veicināt profesionālās izglītības programmu pieejamību un popularitāti, parādot, ka tās ir atbilstīgākas darba tirgus un/vai augstākās izglītības prasībām.</a:t>
            </a:r>
          </a:p>
          <a:p>
            <a:pPr marL="0" indent="0">
              <a:buNone/>
            </a:pPr>
            <a:endParaRPr lang="lv-LV" dirty="0"/>
          </a:p>
          <a:p>
            <a:pPr marL="0" indent="0">
              <a:buNone/>
            </a:pPr>
            <a:r>
              <a:rPr lang="lv-LV" dirty="0"/>
              <a:t>Arī šo indikatoru var izmantot plānošanā, nosakot, piemēram, izglītības iestādes mērķus.</a:t>
            </a:r>
          </a:p>
          <a:p>
            <a:endParaRPr lang="en-GB" dirty="0"/>
          </a:p>
        </p:txBody>
      </p:sp>
    </p:spTree>
    <p:extLst>
      <p:ext uri="{BB962C8B-B14F-4D97-AF65-F5344CB8AC3E}">
        <p14:creationId xmlns:p14="http://schemas.microsoft.com/office/powerpoint/2010/main" val="269528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BF5AAC7-3AFF-2DA5-1CEE-EB73E11CC0B0}"/>
              </a:ext>
            </a:extLst>
          </p:cNvPr>
          <p:cNvSpPr>
            <a:spLocks noGrp="1"/>
          </p:cNvSpPr>
          <p:nvPr>
            <p:ph type="title"/>
          </p:nvPr>
        </p:nvSpPr>
        <p:spPr/>
        <p:txBody>
          <a:bodyPr/>
          <a:lstStyle/>
          <a:p>
            <a:r>
              <a:rPr lang="en-GB" dirty="0"/>
              <a:t>6.indikators - </a:t>
            </a:r>
            <a:r>
              <a:rPr lang="en-GB" dirty="0" err="1"/>
              <a:t>Apgūto</a:t>
            </a:r>
            <a:r>
              <a:rPr lang="en-GB" dirty="0"/>
              <a:t> </a:t>
            </a:r>
            <a:r>
              <a:rPr lang="en-GB" dirty="0" err="1"/>
              <a:t>prasmju</a:t>
            </a:r>
            <a:r>
              <a:rPr lang="en-GB" dirty="0"/>
              <a:t> </a:t>
            </a:r>
            <a:r>
              <a:rPr lang="en-GB" dirty="0" err="1"/>
              <a:t>izmantošana</a:t>
            </a:r>
            <a:r>
              <a:rPr lang="en-GB" dirty="0"/>
              <a:t> </a:t>
            </a:r>
            <a:r>
              <a:rPr lang="en-GB" dirty="0" err="1"/>
              <a:t>darba</a:t>
            </a:r>
            <a:r>
              <a:rPr lang="en-GB" dirty="0"/>
              <a:t> </a:t>
            </a:r>
            <a:r>
              <a:rPr lang="en-GB" dirty="0" err="1"/>
              <a:t>vietā</a:t>
            </a:r>
            <a:endParaRPr lang="en-GB" dirty="0"/>
          </a:p>
        </p:txBody>
      </p:sp>
      <p:sp>
        <p:nvSpPr>
          <p:cNvPr id="3" name="Satura vietturis 2">
            <a:extLst>
              <a:ext uri="{FF2B5EF4-FFF2-40B4-BE49-F238E27FC236}">
                <a16:creationId xmlns:a16="http://schemas.microsoft.com/office/drawing/2014/main" id="{6C1B7880-1A47-A585-C371-5BEDE5A21218}"/>
              </a:ext>
            </a:extLst>
          </p:cNvPr>
          <p:cNvSpPr>
            <a:spLocks noGrp="1"/>
          </p:cNvSpPr>
          <p:nvPr>
            <p:ph idx="1"/>
          </p:nvPr>
        </p:nvSpPr>
        <p:spPr/>
        <p:txBody>
          <a:bodyPr/>
          <a:lstStyle/>
          <a:p>
            <a:pPr marL="0" indent="0">
              <a:buNone/>
            </a:pPr>
            <a:r>
              <a:rPr lang="lv-LV" b="1" dirty="0"/>
              <a:t>Mērķis</a:t>
            </a:r>
            <a:endParaRPr lang="lv-LV" dirty="0"/>
          </a:p>
          <a:p>
            <a:pPr marL="0" indent="0">
              <a:buNone/>
            </a:pPr>
            <a:r>
              <a:rPr lang="lv-LV" dirty="0"/>
              <a:t>Palīdzēt veicināt profesionālās izglītības absolventu nodarbinātību, uzlabojot profesionālās izglītības spēju reaģēt uz mainīgajām darba tirgus prasībām un atbalstīt pielāgota mācību procesa nodrošināšanu, tostarp riska grupām.</a:t>
            </a:r>
          </a:p>
          <a:p>
            <a:endParaRPr lang="en-GB" dirty="0"/>
          </a:p>
        </p:txBody>
      </p:sp>
    </p:spTree>
    <p:extLst>
      <p:ext uri="{BB962C8B-B14F-4D97-AF65-F5344CB8AC3E}">
        <p14:creationId xmlns:p14="http://schemas.microsoft.com/office/powerpoint/2010/main" val="250267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4384967-2800-ABC6-9DF8-231D06209AE8}"/>
              </a:ext>
            </a:extLst>
          </p:cNvPr>
          <p:cNvSpPr>
            <a:spLocks noGrp="1"/>
          </p:cNvSpPr>
          <p:nvPr>
            <p:ph type="title"/>
          </p:nvPr>
        </p:nvSpPr>
        <p:spPr/>
        <p:txBody>
          <a:bodyPr/>
          <a:lstStyle/>
          <a:p>
            <a:r>
              <a:rPr lang="lv-LV" dirty="0"/>
              <a:t>8.indikators - Riska grupu iekļaušanās profesionālajā izglītībā</a:t>
            </a:r>
            <a:endParaRPr lang="en-GB" dirty="0"/>
          </a:p>
        </p:txBody>
      </p:sp>
      <p:sp>
        <p:nvSpPr>
          <p:cNvPr id="3" name="Satura vietturis 2">
            <a:extLst>
              <a:ext uri="{FF2B5EF4-FFF2-40B4-BE49-F238E27FC236}">
                <a16:creationId xmlns:a16="http://schemas.microsoft.com/office/drawing/2014/main" id="{CAC5DAAC-D795-77AB-C366-33D291E5A6F3}"/>
              </a:ext>
            </a:extLst>
          </p:cNvPr>
          <p:cNvSpPr>
            <a:spLocks noGrp="1"/>
          </p:cNvSpPr>
          <p:nvPr>
            <p:ph idx="1"/>
          </p:nvPr>
        </p:nvSpPr>
        <p:spPr/>
        <p:txBody>
          <a:bodyPr/>
          <a:lstStyle/>
          <a:p>
            <a:pPr marL="0" indent="0">
              <a:buNone/>
            </a:pPr>
            <a:r>
              <a:rPr lang="lv-LV" b="1" dirty="0"/>
              <a:t>Mērķis</a:t>
            </a:r>
            <a:endParaRPr lang="lv-LV" dirty="0"/>
          </a:p>
          <a:p>
            <a:r>
              <a:rPr lang="lv-LV" dirty="0"/>
              <a:t>Sniegt pamatinformāciju lēmumu pieņemšanai profesionālās izglītības sistēmas līmenī par atbalstu riska grupām.</a:t>
            </a:r>
          </a:p>
          <a:p>
            <a:pPr marL="0" indent="0">
              <a:buNone/>
            </a:pPr>
            <a:r>
              <a:rPr lang="lv-LV" dirty="0"/>
              <a:t>Šo indikatoru var izmantot plānošanā, nosakot iestādes mērķus attiecībā uz iekļaujošu izglītību un riska grupām. To var izmantot, lai noteiktu profesionālās izglītības iestādes kapacitāti darbam jauniešiem ar īpašām vajadzībām un no citām riska grupām.</a:t>
            </a:r>
          </a:p>
          <a:p>
            <a:pPr marL="0" indent="0">
              <a:buNone/>
            </a:pPr>
            <a:endParaRPr lang="en-GB" dirty="0"/>
          </a:p>
        </p:txBody>
      </p:sp>
    </p:spTree>
    <p:extLst>
      <p:ext uri="{BB962C8B-B14F-4D97-AF65-F5344CB8AC3E}">
        <p14:creationId xmlns:p14="http://schemas.microsoft.com/office/powerpoint/2010/main" val="1779948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037C321-54FF-1509-BD91-B06D9590B0AE}"/>
              </a:ext>
            </a:extLst>
          </p:cNvPr>
          <p:cNvSpPr>
            <a:spLocks noGrp="1"/>
          </p:cNvSpPr>
          <p:nvPr>
            <p:ph type="title"/>
          </p:nvPr>
        </p:nvSpPr>
        <p:spPr/>
        <p:txBody>
          <a:bodyPr>
            <a:normAutofit fontScale="90000"/>
          </a:bodyPr>
          <a:lstStyle/>
          <a:p>
            <a:r>
              <a:rPr lang="en-GB" dirty="0"/>
              <a:t>9.indikators - </a:t>
            </a:r>
            <a:r>
              <a:rPr lang="en-GB" dirty="0" err="1"/>
              <a:t>Profesionālās</a:t>
            </a:r>
            <a:r>
              <a:rPr lang="en-GB" dirty="0"/>
              <a:t> izglītības </a:t>
            </a:r>
            <a:r>
              <a:rPr lang="en-GB" dirty="0" err="1"/>
              <a:t>programmu</a:t>
            </a:r>
            <a:r>
              <a:rPr lang="en-GB" dirty="0"/>
              <a:t> </a:t>
            </a:r>
            <a:r>
              <a:rPr lang="en-GB" dirty="0" err="1"/>
              <a:t>pieprasījuma</a:t>
            </a:r>
            <a:r>
              <a:rPr lang="en-GB" dirty="0"/>
              <a:t> </a:t>
            </a:r>
            <a:r>
              <a:rPr lang="en-GB" dirty="0" err="1"/>
              <a:t>apzināšana</a:t>
            </a:r>
            <a:r>
              <a:rPr lang="en-GB" dirty="0"/>
              <a:t> </a:t>
            </a:r>
            <a:r>
              <a:rPr lang="en-GB" dirty="0" err="1"/>
              <a:t>darba</a:t>
            </a:r>
            <a:r>
              <a:rPr lang="en-GB" dirty="0"/>
              <a:t> </a:t>
            </a:r>
            <a:r>
              <a:rPr lang="en-GB" dirty="0" err="1"/>
              <a:t>tirgū</a:t>
            </a:r>
            <a:endParaRPr lang="en-GB" dirty="0"/>
          </a:p>
        </p:txBody>
      </p:sp>
      <p:sp>
        <p:nvSpPr>
          <p:cNvPr id="3" name="Satura vietturis 2">
            <a:extLst>
              <a:ext uri="{FF2B5EF4-FFF2-40B4-BE49-F238E27FC236}">
                <a16:creationId xmlns:a16="http://schemas.microsoft.com/office/drawing/2014/main" id="{7E9BF660-8AB4-2E2D-3946-68ECEC4D4F55}"/>
              </a:ext>
            </a:extLst>
          </p:cNvPr>
          <p:cNvSpPr>
            <a:spLocks noGrp="1"/>
          </p:cNvSpPr>
          <p:nvPr>
            <p:ph idx="1"/>
          </p:nvPr>
        </p:nvSpPr>
        <p:spPr>
          <a:xfrm>
            <a:off x="838200" y="1825625"/>
            <a:ext cx="10515600" cy="1479049"/>
          </a:xfrm>
        </p:spPr>
        <p:txBody>
          <a:bodyPr/>
          <a:lstStyle/>
          <a:p>
            <a:pPr marL="0" indent="0">
              <a:buNone/>
            </a:pPr>
            <a:r>
              <a:rPr lang="lv-LV" b="1" dirty="0"/>
              <a:t>Mērķis</a:t>
            </a:r>
            <a:endParaRPr lang="lv-LV" dirty="0"/>
          </a:p>
          <a:p>
            <a:r>
              <a:rPr lang="lv-LV" dirty="0"/>
              <a:t>Uzlabot profesionālās izglītības spēju reaģēt uz mainīgajām darba tirgus prasībām un veicināt nodarbinātību.</a:t>
            </a:r>
          </a:p>
          <a:p>
            <a:pPr marL="0" indent="0">
              <a:buNone/>
            </a:pPr>
            <a:endParaRPr lang="en-GB" dirty="0"/>
          </a:p>
        </p:txBody>
      </p:sp>
      <p:sp>
        <p:nvSpPr>
          <p:cNvPr id="4" name="Virsraksts 1">
            <a:extLst>
              <a:ext uri="{FF2B5EF4-FFF2-40B4-BE49-F238E27FC236}">
                <a16:creationId xmlns:a16="http://schemas.microsoft.com/office/drawing/2014/main" id="{29490333-FCA5-11F5-82BC-23053817EAB5}"/>
              </a:ext>
            </a:extLst>
          </p:cNvPr>
          <p:cNvSpPr txBox="1">
            <a:spLocks/>
          </p:cNvSpPr>
          <p:nvPr/>
        </p:nvSpPr>
        <p:spPr>
          <a:xfrm>
            <a:off x="838200" y="3439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10.indikators - </a:t>
            </a:r>
            <a:r>
              <a:rPr lang="en-GB" sz="4000" dirty="0" err="1"/>
              <a:t>Profesionālās</a:t>
            </a:r>
            <a:r>
              <a:rPr lang="en-GB" sz="4000" dirty="0"/>
              <a:t> izglītības </a:t>
            </a:r>
            <a:r>
              <a:rPr lang="en-GB" sz="4000" dirty="0" err="1"/>
              <a:t>programmu</a:t>
            </a:r>
            <a:r>
              <a:rPr lang="en-GB" sz="4000" dirty="0"/>
              <a:t> </a:t>
            </a:r>
            <a:r>
              <a:rPr lang="en-GB" sz="4000" dirty="0" err="1"/>
              <a:t>pieejamības</a:t>
            </a:r>
            <a:r>
              <a:rPr lang="en-GB" sz="4000" dirty="0"/>
              <a:t> </a:t>
            </a:r>
            <a:r>
              <a:rPr lang="en-GB" sz="4000" dirty="0" err="1"/>
              <a:t>veicināšana</a:t>
            </a:r>
            <a:endParaRPr lang="en-GB" sz="4000" dirty="0"/>
          </a:p>
        </p:txBody>
      </p:sp>
      <p:sp>
        <p:nvSpPr>
          <p:cNvPr id="5" name="Satura vietturis 2">
            <a:extLst>
              <a:ext uri="{FF2B5EF4-FFF2-40B4-BE49-F238E27FC236}">
                <a16:creationId xmlns:a16="http://schemas.microsoft.com/office/drawing/2014/main" id="{FDB41A6F-CDF9-5B6D-8E78-B69265FE598A}"/>
              </a:ext>
            </a:extLst>
          </p:cNvPr>
          <p:cNvSpPr txBox="1">
            <a:spLocks/>
          </p:cNvSpPr>
          <p:nvPr/>
        </p:nvSpPr>
        <p:spPr>
          <a:xfrm>
            <a:off x="838200" y="4858585"/>
            <a:ext cx="10515600" cy="14790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v-LV" b="1" dirty="0"/>
              <a:t>Mērķis</a:t>
            </a:r>
            <a:endParaRPr lang="lv-LV" dirty="0"/>
          </a:p>
          <a:p>
            <a:r>
              <a:rPr lang="lv-LV" dirty="0"/>
              <a:t>veicināt profesionālās izglītības pieejamību.</a:t>
            </a:r>
            <a:endParaRPr lang="en-GB" dirty="0"/>
          </a:p>
        </p:txBody>
      </p:sp>
    </p:spTree>
    <p:extLst>
      <p:ext uri="{BB962C8B-B14F-4D97-AF65-F5344CB8AC3E}">
        <p14:creationId xmlns:p14="http://schemas.microsoft.com/office/powerpoint/2010/main" val="4006580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299C8DA-03A3-98EE-39FE-E56E61B3EE13}"/>
              </a:ext>
            </a:extLst>
          </p:cNvPr>
          <p:cNvSpPr>
            <a:spLocks noGrp="1"/>
          </p:cNvSpPr>
          <p:nvPr>
            <p:ph type="title"/>
          </p:nvPr>
        </p:nvSpPr>
        <p:spPr/>
        <p:txBody>
          <a:bodyPr/>
          <a:lstStyle/>
          <a:p>
            <a:r>
              <a:rPr lang="lv-LV" dirty="0"/>
              <a:t>Ieguvumi</a:t>
            </a:r>
            <a:endParaRPr lang="en-GB" dirty="0"/>
          </a:p>
        </p:txBody>
      </p:sp>
      <p:sp>
        <p:nvSpPr>
          <p:cNvPr id="3" name="Satura vietturis 2">
            <a:extLst>
              <a:ext uri="{FF2B5EF4-FFF2-40B4-BE49-F238E27FC236}">
                <a16:creationId xmlns:a16="http://schemas.microsoft.com/office/drawing/2014/main" id="{724D9D3B-9AF7-930A-1A2F-A5096DB1F96E}"/>
              </a:ext>
            </a:extLst>
          </p:cNvPr>
          <p:cNvSpPr>
            <a:spLocks noGrp="1"/>
          </p:cNvSpPr>
          <p:nvPr>
            <p:ph idx="1"/>
          </p:nvPr>
        </p:nvSpPr>
        <p:spPr>
          <a:xfrm>
            <a:off x="838200" y="1860883"/>
            <a:ext cx="10515600" cy="4316079"/>
          </a:xfrm>
        </p:spPr>
        <p:txBody>
          <a:bodyPr/>
          <a:lstStyle/>
          <a:p>
            <a:r>
              <a:rPr lang="lv-LV" noProof="0" dirty="0"/>
              <a:t>skaidrāki lēmumi</a:t>
            </a:r>
          </a:p>
          <a:p>
            <a:r>
              <a:rPr lang="lv-LV" noProof="0" dirty="0"/>
              <a:t>labāka sagatavotība akreditācijai/vajadzību pamatošanai dibinātājam</a:t>
            </a:r>
          </a:p>
          <a:p>
            <a:r>
              <a:rPr lang="lv-LV" noProof="0" dirty="0"/>
              <a:t>mazāk minējumu, vairāk pierādījumu</a:t>
            </a:r>
          </a:p>
        </p:txBody>
      </p:sp>
      <p:sp>
        <p:nvSpPr>
          <p:cNvPr id="4" name="Satura vietturis 2">
            <a:extLst>
              <a:ext uri="{FF2B5EF4-FFF2-40B4-BE49-F238E27FC236}">
                <a16:creationId xmlns:a16="http://schemas.microsoft.com/office/drawing/2014/main" id="{2FDFCA8F-DB35-E449-1B8F-50857EB6707A}"/>
              </a:ext>
            </a:extLst>
          </p:cNvPr>
          <p:cNvSpPr txBox="1">
            <a:spLocks/>
          </p:cNvSpPr>
          <p:nvPr/>
        </p:nvSpPr>
        <p:spPr>
          <a:xfrm>
            <a:off x="838200" y="4716378"/>
            <a:ext cx="10515600" cy="1460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lv-LV" dirty="0"/>
              <a:t>EQAVET nav par atskaitēm!</a:t>
            </a:r>
            <a:br>
              <a:rPr lang="lv-LV" dirty="0"/>
            </a:br>
            <a:r>
              <a:rPr lang="lv-LV" dirty="0"/>
              <a:t>EQAVET ir par labākiem lēmumiem.</a:t>
            </a:r>
          </a:p>
        </p:txBody>
      </p:sp>
    </p:spTree>
    <p:extLst>
      <p:ext uri="{BB962C8B-B14F-4D97-AF65-F5344CB8AC3E}">
        <p14:creationId xmlns:p14="http://schemas.microsoft.com/office/powerpoint/2010/main" val="2787474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6071" y="2413000"/>
            <a:ext cx="2369097" cy="1525237"/>
          </a:xfrm>
          <a:custGeom>
            <a:avLst/>
            <a:gdLst/>
            <a:ahLst/>
            <a:cxnLst/>
            <a:rect l="l" t="t" r="r" b="b"/>
            <a:pathLst>
              <a:path w="3553645" h="2287855">
                <a:moveTo>
                  <a:pt x="0" y="0"/>
                </a:moveTo>
                <a:lnTo>
                  <a:pt x="3553645" y="0"/>
                </a:lnTo>
                <a:lnTo>
                  <a:pt x="3553645" y="2287856"/>
                </a:lnTo>
                <a:lnTo>
                  <a:pt x="0" y="2287856"/>
                </a:lnTo>
                <a:lnTo>
                  <a:pt x="0" y="0"/>
                </a:lnTo>
                <a:close/>
              </a:path>
            </a:pathLst>
          </a:custGeom>
          <a:blipFill>
            <a:blip r:embed="rId2"/>
            <a:stretch>
              <a:fillRect/>
            </a:stretch>
          </a:blipFill>
        </p:spPr>
      </p:sp>
      <p:sp>
        <p:nvSpPr>
          <p:cNvPr id="3" name="TextBox 3"/>
          <p:cNvSpPr txBox="1"/>
          <p:nvPr/>
        </p:nvSpPr>
        <p:spPr>
          <a:xfrm>
            <a:off x="1294231" y="4224108"/>
            <a:ext cx="4081874" cy="1497333"/>
          </a:xfrm>
          <a:prstGeom prst="rect">
            <a:avLst/>
          </a:prstGeom>
        </p:spPr>
        <p:txBody>
          <a:bodyPr lIns="0" tIns="0" rIns="0" bIns="0" rtlCol="0" anchor="t">
            <a:spAutoFit/>
          </a:bodyPr>
          <a:lstStyle/>
          <a:p>
            <a:pPr>
              <a:lnSpc>
                <a:spcPts val="2999"/>
              </a:lnSpc>
            </a:pPr>
            <a:r>
              <a:rPr lang="en-US" sz="1999">
                <a:solidFill>
                  <a:srgbClr val="000000"/>
                </a:solidFill>
                <a:latin typeface="Lato"/>
                <a:ea typeface="Lato"/>
                <a:cs typeface="Lato"/>
                <a:sym typeface="Lato"/>
              </a:rPr>
              <a:t>Smilšu iela 7, Rīga, LV-1050</a:t>
            </a:r>
          </a:p>
          <a:p>
            <a:pPr>
              <a:lnSpc>
                <a:spcPts val="2999"/>
              </a:lnSpc>
            </a:pPr>
            <a:r>
              <a:rPr lang="en-US" sz="1999">
                <a:solidFill>
                  <a:srgbClr val="000000"/>
                </a:solidFill>
                <a:latin typeface="Lato"/>
                <a:ea typeface="Lato"/>
                <a:cs typeface="Lato"/>
                <a:sym typeface="Lato"/>
              </a:rPr>
              <a:t>+371 67222504</a:t>
            </a:r>
          </a:p>
          <a:p>
            <a:pPr>
              <a:lnSpc>
                <a:spcPts val="2999"/>
              </a:lnSpc>
            </a:pPr>
            <a:r>
              <a:rPr lang="en-US" sz="1999" u="sng">
                <a:solidFill>
                  <a:srgbClr val="000000"/>
                </a:solidFill>
                <a:latin typeface="Lato"/>
                <a:ea typeface="Lato"/>
                <a:cs typeface="Lato"/>
                <a:sym typeface="Lato"/>
                <a:hlinkClick r:id="rId3" tooltip="mailto:ikvd@ikvd.gov.lv"/>
              </a:rPr>
              <a:t>ikvd@ikvd.gov.lv</a:t>
            </a:r>
          </a:p>
          <a:p>
            <a:pPr marL="0" lvl="1">
              <a:lnSpc>
                <a:spcPts val="2999"/>
              </a:lnSpc>
              <a:spcBef>
                <a:spcPct val="0"/>
              </a:spcBef>
            </a:pPr>
            <a:r>
              <a:rPr lang="en-US" sz="1999">
                <a:solidFill>
                  <a:srgbClr val="000000"/>
                </a:solidFill>
                <a:latin typeface="Lato"/>
                <a:ea typeface="Lato"/>
                <a:cs typeface="Lato"/>
                <a:sym typeface="Lato"/>
              </a:rPr>
              <a:t>www.ikvd.gov.lv</a:t>
            </a:r>
          </a:p>
        </p:txBody>
      </p:sp>
    </p:spTree>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771</Words>
  <Application>Microsoft Office PowerPoint</Application>
  <PresentationFormat>Platekrāna</PresentationFormat>
  <Paragraphs>108</Paragraphs>
  <Slides>15</Slides>
  <Notes>1</Notes>
  <HiddenSlides>0</HiddenSlides>
  <MMClips>0</MMClips>
  <ScaleCrop>false</ScaleCrop>
  <HeadingPairs>
    <vt:vector size="6" baseType="variant">
      <vt:variant>
        <vt:lpstr>Lietotie fonti</vt:lpstr>
      </vt:variant>
      <vt:variant>
        <vt:i4>5</vt:i4>
      </vt:variant>
      <vt:variant>
        <vt:lpstr>Dizains</vt:lpstr>
      </vt:variant>
      <vt:variant>
        <vt:i4>1</vt:i4>
      </vt:variant>
      <vt:variant>
        <vt:lpstr>Slaidu virsraksti</vt:lpstr>
      </vt:variant>
      <vt:variant>
        <vt:i4>15</vt:i4>
      </vt:variant>
    </vt:vector>
  </HeadingPairs>
  <TitlesOfParts>
    <vt:vector size="21" baseType="lpstr">
      <vt:lpstr>Aptos</vt:lpstr>
      <vt:lpstr>Arial</vt:lpstr>
      <vt:lpstr>Calibri</vt:lpstr>
      <vt:lpstr>Calibri Light</vt:lpstr>
      <vt:lpstr>Lato</vt:lpstr>
      <vt:lpstr>Office dizains</vt:lpstr>
      <vt:lpstr>PowerPoint prezentācija</vt:lpstr>
      <vt:lpstr>Profesionālā izglītība: kas ir svarīgi?</vt:lpstr>
      <vt:lpstr>Kas ir EQAVET?</vt:lpstr>
      <vt:lpstr>EQAVET pamatprincipi</vt:lpstr>
      <vt:lpstr>EQAVET indikatori</vt:lpstr>
      <vt:lpstr>EQAVET indikatori Latvijas PI sistēmā</vt:lpstr>
      <vt:lpstr>2.indikators - Pedagogu dalība profesionālās kompetences pilnveidē</vt:lpstr>
      <vt:lpstr>3.indikators - Izglītojamo dalība profesionālās izglītības programmās</vt:lpstr>
      <vt:lpstr>4.indikators - Profesionālo izglītību ieguvušie</vt:lpstr>
      <vt:lpstr>5.indikators - Izglītību ieguvušo nodarbinātība</vt:lpstr>
      <vt:lpstr>6.indikators - Apgūto prasmju izmantošana darba vietā</vt:lpstr>
      <vt:lpstr>8.indikators - Riska grupu iekļaušanās profesionālajā izglītībā</vt:lpstr>
      <vt:lpstr>9.indikators - Profesionālās izglītības programmu pieprasījuma apzināšana darba tirgū</vt:lpstr>
      <vt:lpstr>Ieguvumi</vt:lpstr>
      <vt:lpstr>PowerPoint prezentācija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Kristaps Zvaigznitis</dc:creator>
  <cp:lastModifiedBy>Kristaps Zvaigznitis</cp:lastModifiedBy>
  <cp:revision>41</cp:revision>
  <dcterms:created xsi:type="dcterms:W3CDTF">2025-12-15T10:33:52Z</dcterms:created>
  <dcterms:modified xsi:type="dcterms:W3CDTF">2026-01-12T11:32:44Z</dcterms:modified>
</cp:coreProperties>
</file>