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6"/>
  </p:notesMasterIdLst>
  <p:sldIdLst>
    <p:sldId id="256" r:id="rId2"/>
    <p:sldId id="279" r:id="rId3"/>
    <p:sldId id="259" r:id="rId4"/>
    <p:sldId id="278" r:id="rId5"/>
    <p:sldId id="315" r:id="rId6"/>
    <p:sldId id="257" r:id="rId7"/>
    <p:sldId id="258" r:id="rId8"/>
    <p:sldId id="260" r:id="rId9"/>
    <p:sldId id="261" r:id="rId10"/>
    <p:sldId id="262" r:id="rId11"/>
    <p:sldId id="316" r:id="rId12"/>
    <p:sldId id="318" r:id="rId13"/>
    <p:sldId id="320" r:id="rId14"/>
    <p:sldId id="321" r:id="rId15"/>
  </p:sldIdLst>
  <p:sldSz cx="12192000" cy="6858000"/>
  <p:notesSz cx="68580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C6AD4-607B-4044-AADA-EF124B21AAA6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GB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4" y="9428585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5DE02-50A1-4030-91D4-483B8BB249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30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5DE02-50A1-4030-91D4-483B8BB249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497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5DE02-50A1-4030-91D4-483B8BB2495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905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5DE02-50A1-4030-91D4-483B8BB2495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270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5DE02-50A1-4030-91D4-483B8BB2495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1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43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824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983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9741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8028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965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768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3792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3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05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22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E2EAAD-B2CF-4A3E-BCB6-9FA434E4A811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9B8DBC2-ACDD-4DDF-A88D-D00082ABDA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47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21EB06E-52A2-F02E-056A-BC994AACE3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0550" y="1180006"/>
            <a:ext cx="5714410" cy="1859673"/>
          </a:xfrm>
        </p:spPr>
        <p:txBody>
          <a:bodyPr>
            <a:noAutofit/>
          </a:bodyPr>
          <a:lstStyle/>
          <a:p>
            <a:r>
              <a:rPr lang="lv-LV" sz="3200" b="1" dirty="0"/>
              <a:t>Pašnovērtējums kā kvalitātes sistēmas elements: satura integrācija un EQAVET indikatoru izmantošana</a:t>
            </a:r>
            <a:endParaRPr lang="en-GB" sz="3200" dirty="0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9C0AC0E2-5C38-BC1F-EC2C-C85B33CBD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550" y="3779066"/>
            <a:ext cx="8839200" cy="143865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lv-LV" sz="1600" dirty="0">
                <a:latin typeface="Aptos" panose="020B0004020202020204" pitchFamily="34" charset="0"/>
                <a:cs typeface="Times New Roman" panose="02020603050405020304" pitchFamily="18" charset="0"/>
              </a:rPr>
              <a:t>Kvalitātes vērtēšanas departamenta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lv-LV" sz="1600" dirty="0">
                <a:latin typeface="Aptos" panose="020B0004020202020204" pitchFamily="34" charset="0"/>
                <a:cs typeface="Times New Roman" panose="02020603050405020304" pitchFamily="18" charset="0"/>
              </a:rPr>
              <a:t>projekta EQAVET koordinatore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lv-LV" sz="1600" dirty="0">
                <a:latin typeface="Aptos" panose="020B0004020202020204" pitchFamily="34" charset="0"/>
                <a:cs typeface="Times New Roman" panose="02020603050405020304" pitchFamily="18" charset="0"/>
              </a:rPr>
              <a:t>Agija Reča-Danga</a:t>
            </a:r>
          </a:p>
          <a:p>
            <a:endParaRPr lang="lv-LV" sz="16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v-LV" sz="1600" dirty="0">
                <a:latin typeface="Aptos" panose="020B0004020202020204" pitchFamily="34" charset="0"/>
                <a:cs typeface="Times New Roman" panose="02020603050405020304" pitchFamily="18" charset="0"/>
              </a:rPr>
              <a:t>28.04.2026.</a:t>
            </a:r>
            <a:endParaRPr lang="en-GB" sz="16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sz="1600" dirty="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52A75A24-74AF-6504-9BCF-CCF917C0784B}"/>
              </a:ext>
            </a:extLst>
          </p:cNvPr>
          <p:cNvSpPr/>
          <p:nvPr/>
        </p:nvSpPr>
        <p:spPr>
          <a:xfrm>
            <a:off x="9454757" y="965111"/>
            <a:ext cx="2265294" cy="1455189"/>
          </a:xfrm>
          <a:custGeom>
            <a:avLst/>
            <a:gdLst/>
            <a:ahLst/>
            <a:cxnLst/>
            <a:rect l="l" t="t" r="r" b="b"/>
            <a:pathLst>
              <a:path w="3397941" h="2182783">
                <a:moveTo>
                  <a:pt x="0" y="0"/>
                </a:moveTo>
                <a:lnTo>
                  <a:pt x="3397941" y="0"/>
                </a:lnTo>
                <a:lnTo>
                  <a:pt x="3397941" y="2182783"/>
                </a:lnTo>
                <a:lnTo>
                  <a:pt x="0" y="2182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32BEE515-E63E-6C01-F465-3AD22A0512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514" y="2942186"/>
            <a:ext cx="2049780" cy="1366520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57F252A5-DC7D-7DE2-20D5-28D8CAA11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057" y="4830592"/>
            <a:ext cx="2570774" cy="85444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 7">
            <a:extLst>
              <a:ext uri="{FF2B5EF4-FFF2-40B4-BE49-F238E27FC236}">
                <a16:creationId xmlns:a16="http://schemas.microsoft.com/office/drawing/2014/main" id="{14433290-8CB2-BBC2-BD79-B56C720A0B03}"/>
              </a:ext>
            </a:extLst>
          </p:cNvPr>
          <p:cNvSpPr/>
          <p:nvPr/>
        </p:nvSpPr>
        <p:spPr>
          <a:xfrm>
            <a:off x="182169" y="6152352"/>
            <a:ext cx="11827662" cy="517460"/>
          </a:xfrm>
          <a:custGeom>
            <a:avLst/>
            <a:gdLst/>
            <a:ahLst/>
            <a:cxnLst/>
            <a:rect l="l" t="t" r="r" b="b"/>
            <a:pathLst>
              <a:path w="17741493" h="776190">
                <a:moveTo>
                  <a:pt x="0" y="0"/>
                </a:moveTo>
                <a:lnTo>
                  <a:pt x="17741494" y="0"/>
                </a:lnTo>
                <a:lnTo>
                  <a:pt x="17741494" y="776190"/>
                </a:lnTo>
                <a:lnTo>
                  <a:pt x="0" y="7761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18950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179B297-2767-AB48-0235-4285E2592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Izglītības kvalitāte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951596F-1863-20FC-F146-911279901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7</a:t>
            </a:r>
            <a:r>
              <a:rPr lang="lv-LV" baseline="30000" dirty="0">
                <a:solidFill>
                  <a:srgbClr val="414142"/>
                </a:solidFill>
                <a:latin typeface="Arial" panose="020B0604020202020204" pitchFamily="34" charset="0"/>
              </a:rPr>
              <a:t>1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) </a:t>
            </a:r>
            <a:r>
              <a:rPr lang="lv-LV" b="1" dirty="0">
                <a:solidFill>
                  <a:srgbClr val="414142"/>
                </a:solidFill>
                <a:latin typeface="Arial" panose="020B0604020202020204" pitchFamily="34" charset="0"/>
              </a:rPr>
              <a:t>izglītības kvalitāte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 — izglītības </a:t>
            </a:r>
            <a:r>
              <a:rPr lang="lv-LV" b="1" dirty="0">
                <a:solidFill>
                  <a:srgbClr val="7030A0"/>
                </a:solidFill>
                <a:latin typeface="Arial" panose="020B0604020202020204" pitchFamily="34" charset="0"/>
              </a:rPr>
              <a:t>process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, </a:t>
            </a:r>
            <a:r>
              <a:rPr lang="lv-LV" b="1" dirty="0">
                <a:solidFill>
                  <a:srgbClr val="7030A0"/>
                </a:solidFill>
                <a:latin typeface="Arial" panose="020B0604020202020204" pitchFamily="34" charset="0"/>
              </a:rPr>
              <a:t>saturs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, </a:t>
            </a:r>
            <a:r>
              <a:rPr lang="lv-LV" b="1" dirty="0">
                <a:solidFill>
                  <a:srgbClr val="7030A0"/>
                </a:solidFill>
                <a:latin typeface="Arial" panose="020B0604020202020204" pitchFamily="34" charset="0"/>
              </a:rPr>
              <a:t>vide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 un </a:t>
            </a:r>
            <a:r>
              <a:rPr lang="lv-LV" b="1" dirty="0">
                <a:solidFill>
                  <a:srgbClr val="7030A0"/>
                </a:solidFill>
                <a:latin typeface="Arial" panose="020B0604020202020204" pitchFamily="34" charset="0"/>
              </a:rPr>
              <a:t>pārvaldība</a:t>
            </a:r>
            <a:r>
              <a:rPr lang="lv-LV" dirty="0">
                <a:solidFill>
                  <a:srgbClr val="414142"/>
                </a:solidFill>
                <a:latin typeface="Arial" panose="020B0604020202020204" pitchFamily="34" charset="0"/>
              </a:rPr>
              <a:t>, kas ikvienam nodrošina iekļaujošu izglītību un iespēju sasniegt augstvērtīgus rezultātus atbilstoši sabiedrības izvirzītajiem un valsts noteiktajiem mērķiem.</a:t>
            </a:r>
          </a:p>
          <a:p>
            <a:pPr marL="0" indent="0">
              <a:buNone/>
            </a:pPr>
            <a:r>
              <a:rPr lang="nn-NO" dirty="0">
                <a:solidFill>
                  <a:schemeClr val="tx1"/>
                </a:solidFill>
              </a:rPr>
              <a:t>Izglītības likums (IL) no 11.08.2022.</a:t>
            </a:r>
          </a:p>
          <a:p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D79EC341-6C6F-0CBB-4EE6-3A61C39F53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B76A8C45-764D-8F08-2B91-BA52F597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Iesaistītās puses izglītības kvalitātes nodrošināšanā</a:t>
            </a:r>
            <a:endParaRPr lang="en-GB" dirty="0"/>
          </a:p>
        </p:txBody>
      </p:sp>
      <p:pic>
        <p:nvPicPr>
          <p:cNvPr id="8" name="Satura vietturis 7">
            <a:extLst>
              <a:ext uri="{FF2B5EF4-FFF2-40B4-BE49-F238E27FC236}">
                <a16:creationId xmlns:a16="http://schemas.microsoft.com/office/drawing/2014/main" id="{0CED4D3B-A5B3-10D7-88C4-A898BE1BA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427" y="610305"/>
            <a:ext cx="5802442" cy="5446366"/>
          </a:xfrm>
          <a:prstGeom prst="rect">
            <a:avLst/>
          </a:prstGeo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B6DC2799-E217-2A42-4323-E3FEB5EA26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467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94332" y="1668624"/>
            <a:ext cx="6639803" cy="416396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600"/>
              </a:spcBef>
              <a:buNone/>
            </a:pPr>
            <a:endParaRPr lang="lv-LV" altLang="lv-LV" sz="2400" b="1" dirty="0">
              <a:solidFill>
                <a:srgbClr val="7030A0"/>
              </a:solidFill>
              <a:ea typeface="MS PGothic" pitchFamily="34" charset="-128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lv-LV" altLang="lv-LV" sz="2400" b="1" dirty="0" err="1">
                <a:solidFill>
                  <a:srgbClr val="7030A0"/>
                </a:solidFill>
                <a:ea typeface="MS PGothic" pitchFamily="34" charset="-128"/>
              </a:rPr>
              <a:t>Pašvērtēšana</a:t>
            </a:r>
            <a:r>
              <a:rPr lang="lv-LV" altLang="lv-LV" sz="2400" dirty="0">
                <a:solidFill>
                  <a:srgbClr val="7030A0"/>
                </a:solidFill>
                <a:ea typeface="MS PGothic" pitchFamily="34" charset="-128"/>
              </a:rPr>
              <a:t> </a:t>
            </a:r>
            <a:r>
              <a:rPr lang="lv-LV" altLang="lv-LV" sz="2400" dirty="0">
                <a:solidFill>
                  <a:schemeClr val="tx1"/>
                </a:solidFill>
                <a:ea typeface="MS PGothic" pitchFamily="34" charset="-128"/>
              </a:rPr>
              <a:t>- nepārtraukts </a:t>
            </a:r>
            <a:r>
              <a:rPr lang="lv-LV" altLang="lv-LV" sz="2400" b="1" dirty="0">
                <a:solidFill>
                  <a:srgbClr val="7030A0"/>
                </a:solidFill>
                <a:ea typeface="MS PGothic" pitchFamily="34" charset="-128"/>
              </a:rPr>
              <a:t>process</a:t>
            </a:r>
            <a:r>
              <a:rPr lang="lv-LV" altLang="lv-LV" sz="2400" dirty="0">
                <a:solidFill>
                  <a:schemeClr val="tx1"/>
                </a:solidFill>
                <a:ea typeface="MS PGothic" pitchFamily="34" charset="-128"/>
              </a:rPr>
              <a:t>,</a:t>
            </a:r>
            <a:r>
              <a:rPr lang="lv-LV" sz="2400" dirty="0">
                <a:solidFill>
                  <a:srgbClr val="212529"/>
                </a:solidFill>
              </a:rPr>
              <a:t> regulāra izglītības iestādes darbības kvalitātes iekšējā izvērtēšana, kurā iesaistās pedagogi, vecāki, audzēkņi, dibinātājs, iestādes vadība, arī darba devēji un sadarbības partneri.</a:t>
            </a:r>
          </a:p>
          <a:p>
            <a:pPr marL="0" indent="0" algn="just">
              <a:spcBef>
                <a:spcPts val="600"/>
              </a:spcBef>
              <a:buNone/>
            </a:pPr>
            <a:endParaRPr lang="lv-LV" altLang="lv-LV" sz="2400" b="1" dirty="0">
              <a:solidFill>
                <a:srgbClr val="7030A0"/>
              </a:solidFill>
              <a:ea typeface="MS PGothic" pitchFamily="34" charset="-128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lv-LV" altLang="lv-LV" sz="2400" b="1" dirty="0">
                <a:solidFill>
                  <a:srgbClr val="7030A0"/>
                </a:solidFill>
                <a:cs typeface="Times New Roman" pitchFamily="18" charset="0"/>
              </a:rPr>
              <a:t>Pašnovērtējuma ziņojums </a:t>
            </a:r>
            <a:r>
              <a:rPr lang="lv-LV" altLang="lv-LV" sz="2400" dirty="0">
                <a:solidFill>
                  <a:schemeClr val="tx1"/>
                </a:solidFill>
                <a:cs typeface="Times New Roman" pitchFamily="18" charset="0"/>
              </a:rPr>
              <a:t>-</a:t>
            </a:r>
            <a:r>
              <a:rPr lang="lv-LV" altLang="lv-LV" sz="2400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lv-LV" altLang="lv-LV" sz="2400" dirty="0">
                <a:solidFill>
                  <a:schemeClr val="tx1"/>
                </a:solidFill>
                <a:ea typeface="Times New Roman" pitchFamily="18" charset="0"/>
                <a:cs typeface="Calibri" pitchFamily="34" charset="0"/>
              </a:rPr>
              <a:t>īss, pierādījumos balstīts izglītības iestādes snieguma apraksts, kas visām ieinteresētajām pusēm sniedz vispusīgu informāciju par izglītības iestādi un tās darbību. </a:t>
            </a:r>
          </a:p>
          <a:p>
            <a:pPr marL="0" indent="0">
              <a:buNone/>
            </a:pPr>
            <a:endParaRPr lang="en-US" altLang="lv-LV" b="1" dirty="0">
              <a:ea typeface="MS PGothic" pitchFamily="34" charset="-128"/>
            </a:endParaRPr>
          </a:p>
          <a:p>
            <a:pPr marL="0" indent="0">
              <a:buNone/>
            </a:pPr>
            <a:endParaRPr lang="lv-LV" altLang="lv-LV" b="1" dirty="0">
              <a:ea typeface="MS PGothic" pitchFamily="34" charset="-128"/>
            </a:endParaRPr>
          </a:p>
          <a:p>
            <a:pPr marL="0" indent="0">
              <a:buNone/>
            </a:pPr>
            <a:r>
              <a:rPr lang="lv-LV" altLang="lv-LV" dirty="0">
                <a:ea typeface="MS PGothic" pitchFamily="34" charset="-128"/>
              </a:rPr>
              <a:t>	</a:t>
            </a:r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0DE7CF21-8069-964D-D696-634B1EBC4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  <p:sp>
        <p:nvSpPr>
          <p:cNvPr id="8" name="Virsraksts 1">
            <a:extLst>
              <a:ext uri="{FF2B5EF4-FFF2-40B4-BE49-F238E27FC236}">
                <a16:creationId xmlns:a16="http://schemas.microsoft.com/office/drawing/2014/main" id="{7E7F2BA1-9F03-F6A4-6A22-35FA5665FA5E}"/>
              </a:ext>
            </a:extLst>
          </p:cNvPr>
          <p:cNvSpPr txBox="1">
            <a:spLocks/>
          </p:cNvSpPr>
          <p:nvPr/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dirty="0"/>
              <a:t>Izglītības iestādē: regulāra </a:t>
            </a:r>
            <a:r>
              <a:rPr lang="lv-LV" dirty="0" err="1"/>
              <a:t>pašvērtēšana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390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C03F2-F42F-4E1D-8445-78F8ACDD3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2349" y="724686"/>
            <a:ext cx="7733071" cy="5399483"/>
          </a:xfrm>
        </p:spPr>
        <p:txBody>
          <a:bodyPr>
            <a:normAutofit lnSpcReduction="10000"/>
          </a:bodyPr>
          <a:lstStyle/>
          <a:p>
            <a:pPr algn="just"/>
            <a:r>
              <a:rPr lang="lv-LV" noProof="0" dirty="0" err="1">
                <a:solidFill>
                  <a:schemeClr val="tx1"/>
                </a:solidFill>
              </a:rPr>
              <a:t>Pašvērtēšana</a:t>
            </a:r>
            <a:r>
              <a:rPr lang="lv-LV" noProof="0" dirty="0">
                <a:solidFill>
                  <a:schemeClr val="tx1"/>
                </a:solidFill>
              </a:rPr>
              <a:t> – attīstībai. Nepieciešama izglītības iestādei, lai izprastu vai un kā izglītības iestāde attīstās, katru gadu.</a:t>
            </a:r>
          </a:p>
          <a:p>
            <a:pPr algn="just"/>
            <a:r>
              <a:rPr lang="lv-LV" noProof="0" dirty="0" err="1">
                <a:solidFill>
                  <a:schemeClr val="tx1"/>
                </a:solidFill>
              </a:rPr>
              <a:t>Pašvērtēšana</a:t>
            </a:r>
            <a:r>
              <a:rPr lang="lv-LV" noProof="0" dirty="0">
                <a:solidFill>
                  <a:schemeClr val="tx1"/>
                </a:solidFill>
              </a:rPr>
              <a:t> – sadarbība. Izglītības iestāde kā vienota organizācija – </a:t>
            </a:r>
            <a:r>
              <a:rPr lang="lv-LV" b="1" noProof="0" dirty="0">
                <a:solidFill>
                  <a:schemeClr val="accent1">
                    <a:lumMod val="75000"/>
                  </a:schemeClr>
                </a:solidFill>
              </a:rPr>
              <a:t>iesaistās visas </a:t>
            </a:r>
            <a:r>
              <a:rPr lang="lv-LV" b="1" noProof="0" dirty="0" err="1">
                <a:solidFill>
                  <a:schemeClr val="accent1">
                    <a:lumMod val="75000"/>
                  </a:schemeClr>
                </a:solidFill>
              </a:rPr>
              <a:t>mērķgrupas</a:t>
            </a:r>
            <a:r>
              <a:rPr lang="lv-LV" noProof="0" dirty="0">
                <a:solidFill>
                  <a:schemeClr val="tx1"/>
                </a:solidFill>
              </a:rPr>
              <a:t>/vadība, darbinieki, izglītojamo pārstāvji, vecāki (t.sk. Skolas padome), dibinātājs un sadarbības partneri. Metodes – datu krāšana, datu ieguve un izvērtēšana.</a:t>
            </a:r>
          </a:p>
          <a:p>
            <a:pPr algn="just"/>
            <a:r>
              <a:rPr lang="lv-LV" noProof="0" dirty="0">
                <a:solidFill>
                  <a:schemeClr val="tx1"/>
                </a:solidFill>
              </a:rPr>
              <a:t>Pavērtēšana - kvalitātes mērķu izvirzīšana (iesaista dibinātāju, 29.pants). Saskaņā ar izglītības iestādes attīstības plānu, skaidri definējot rezultātu un tā sasniegšanas pierādījumus.</a:t>
            </a:r>
          </a:p>
          <a:p>
            <a:pPr algn="just"/>
            <a:r>
              <a:rPr lang="lv-LV" noProof="0" dirty="0">
                <a:solidFill>
                  <a:schemeClr val="tx1"/>
                </a:solidFill>
              </a:rPr>
              <a:t>Atteikšanās no vispārīgā, nekonkrētā. Rezultatīvo rādītāju: kvantitatīvo un kvalitatīvo nošķiršana un noteikšana.</a:t>
            </a:r>
          </a:p>
          <a:p>
            <a:pPr algn="just"/>
            <a:r>
              <a:rPr lang="lv-LV" noProof="0" dirty="0" err="1">
                <a:solidFill>
                  <a:schemeClr val="tx1"/>
                </a:solidFill>
              </a:rPr>
              <a:t>Pašvērtēšana</a:t>
            </a:r>
            <a:r>
              <a:rPr lang="lv-LV" noProof="0" dirty="0">
                <a:solidFill>
                  <a:schemeClr val="tx1"/>
                </a:solidFill>
              </a:rPr>
              <a:t> - Ikgadējs snieguma </a:t>
            </a:r>
            <a:r>
              <a:rPr lang="lv-LV" noProof="0" dirty="0" err="1">
                <a:solidFill>
                  <a:schemeClr val="tx1"/>
                </a:solidFill>
              </a:rPr>
              <a:t>izvērtējums</a:t>
            </a:r>
            <a:r>
              <a:rPr lang="lv-LV" noProof="0" dirty="0">
                <a:solidFill>
                  <a:schemeClr val="tx1"/>
                </a:solidFill>
              </a:rPr>
              <a:t>, ietverot to aktualizētajā pašnovērtējuma ziņojumā.</a:t>
            </a:r>
          </a:p>
          <a:p>
            <a:pPr algn="just"/>
            <a:r>
              <a:rPr lang="lv-LV" noProof="0" dirty="0">
                <a:solidFill>
                  <a:schemeClr val="tx1"/>
                </a:solidFill>
              </a:rPr>
              <a:t>Rīks ar kuru identificēt, salīdzināt un analizēt attīstību, izaugsmi, rezultātus.</a:t>
            </a:r>
          </a:p>
          <a:p>
            <a:pPr algn="just"/>
            <a:r>
              <a:rPr lang="lv-LV" dirty="0">
                <a:solidFill>
                  <a:schemeClr val="tx1"/>
                </a:solidFill>
              </a:rPr>
              <a:t>Rezultātus iespējams izmantot plānojot darbu turpmākajam periodam, nosakot attīstības prioritātes.</a:t>
            </a: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BBAA5F4C-AEDD-DF54-C426-3770E6DAF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  <p:sp>
        <p:nvSpPr>
          <p:cNvPr id="7" name="Virsraksts 6">
            <a:extLst>
              <a:ext uri="{FF2B5EF4-FFF2-40B4-BE49-F238E27FC236}">
                <a16:creationId xmlns:a16="http://schemas.microsoft.com/office/drawing/2014/main" id="{0B84A92C-4CFF-CB09-5040-83C39DC03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/>
              <a:t>Pašvērtējuma nozīme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9338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128DC08-6ECA-FEC4-58AD-331726721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/>
              <a:t>Pašnovērtējuma ziņojuma saturs</a:t>
            </a:r>
            <a:endParaRPr lang="en-GB" sz="3200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2CD768D8-8ACD-9D52-FD5E-04EAD7E1E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Izglītības iestāde pašnovērtējuma ziņojumā norāda šādu informāciju: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1. izglītības iestādes nosaukumu, izglītības iestādes vadītāju;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2. izglītības iestādes darbības un izglītības programmas īstenošanas kvalitātes mērķus un to sasniegšanas </a:t>
            </a:r>
            <a:r>
              <a:rPr lang="lv-LV" dirty="0" err="1">
                <a:solidFill>
                  <a:schemeClr val="tx1"/>
                </a:solidFill>
              </a:rPr>
              <a:t>izvērtējumu</a:t>
            </a:r>
            <a:r>
              <a:rPr lang="lv-LV" dirty="0">
                <a:solidFill>
                  <a:schemeClr val="tx1"/>
                </a:solidFill>
              </a:rPr>
              <a:t>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3. informāciju par izvirzīto ikgadējo prioritāšu sasniegšanu;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4. elementu </a:t>
            </a:r>
            <a:r>
              <a:rPr lang="lv-LV" dirty="0" err="1">
                <a:solidFill>
                  <a:schemeClr val="tx1"/>
                </a:solidFill>
              </a:rPr>
              <a:t>izvērtējumu</a:t>
            </a:r>
            <a:r>
              <a:rPr lang="lv-LV" dirty="0">
                <a:solidFill>
                  <a:schemeClr val="tx1"/>
                </a:solidFill>
              </a:rPr>
              <a:t>, īpaši stiprās puses un turpmākās attīstības vajadzības;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5. informāciju par nozīmīgākajiem īstenotajiem projektiem un to rezultātiem;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6. citus sasniegumus un izglītības iestādei būtisku informāciju;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7. informāciju par izglītības iestādes akreditācijā vai izglītības iestādes vadītāja novērtēšanā norādīto uzdevumu izpildi (ja attiecināms).</a:t>
            </a:r>
          </a:p>
        </p:txBody>
      </p:sp>
      <p:pic>
        <p:nvPicPr>
          <p:cNvPr id="5" name="Attēls 4">
            <a:extLst>
              <a:ext uri="{FF2B5EF4-FFF2-40B4-BE49-F238E27FC236}">
                <a16:creationId xmlns:a16="http://schemas.microsoft.com/office/drawing/2014/main" id="{AFB5ABC8-8B02-7208-1D17-16526E5FD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1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F65C6A7-576A-23E2-1D30-2A7CFC98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Izglītības kvalitātes vērtēšanas elementi</a:t>
            </a:r>
            <a:endParaRPr lang="en-GB" dirty="0"/>
          </a:p>
        </p:txBody>
      </p:sp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A6E122EF-5E52-07A1-848B-E55D1027C9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52" y="1243452"/>
            <a:ext cx="8352758" cy="4402721"/>
          </a:xfrm>
          <a:prstGeom prst="rect">
            <a:avLst/>
          </a:prstGeom>
        </p:spPr>
      </p:pic>
      <p:pic>
        <p:nvPicPr>
          <p:cNvPr id="3" name="Attēls 2">
            <a:extLst>
              <a:ext uri="{FF2B5EF4-FFF2-40B4-BE49-F238E27FC236}">
                <a16:creationId xmlns:a16="http://schemas.microsoft.com/office/drawing/2014/main" id="{08633245-0058-DC23-A293-1AF2D775B1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916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C7EFB20-9CB0-A02A-53DB-7A8949FB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v-LV" sz="3200" dirty="0"/>
              <a:t>Pašnovērtējuma ziņojuma saturs</a:t>
            </a:r>
            <a:endParaRPr lang="en-GB" sz="3200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5983BC8B-0076-4BBB-5635-7DEBDD2F5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Profesionālās izglītības iestāde un vispārējās izglītības iestāde, kura īsteno profesionālās izglītības programmu, pašnovērtējuma ziņojumā atbilstoši vienotajai EQAVET </a:t>
            </a:r>
            <a:r>
              <a:rPr lang="lv-LV" dirty="0" err="1">
                <a:solidFill>
                  <a:schemeClr val="tx1"/>
                </a:solidFill>
              </a:rPr>
              <a:t>ietvarstruktūrai</a:t>
            </a:r>
            <a:r>
              <a:rPr lang="lv-LV" dirty="0">
                <a:solidFill>
                  <a:schemeClr val="tx1"/>
                </a:solidFill>
              </a:rPr>
              <a:t> iekļauj šādu informāciju par izglītības kvalitātes indikatoriem: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1. pedagogu dalība profesionālās kompetences pilnveidē;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2. izglītojamo skaits profesionālās izglītības programmās;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3. profesionālo izglītību ieguvušo skaits;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4. izglītību ieguvušo nodarbinātība;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5. apgūto prasmju izmantošana darbavietā;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6. riska grupu iekļaušanās profesionālajā izglītībā;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7. profesionālās izglītības programmu pieprasījuma apzināšana darba tirgū;</a:t>
            </a:r>
          </a:p>
          <a:p>
            <a:pPr marL="0" indent="0">
              <a:buNone/>
            </a:pPr>
            <a:r>
              <a:rPr lang="lv-LV" dirty="0">
                <a:solidFill>
                  <a:schemeClr val="tx1"/>
                </a:solidFill>
              </a:rPr>
              <a:t>8. profesionālās izglītības programmu pieejamības veicināšana.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F53A945A-BE73-F9BB-F8F6-B9F91D0A13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487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29BA06E-A252-B686-B460-4D0726FC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Kvalitātes cikls</a:t>
            </a:r>
            <a:br>
              <a:rPr lang="lv-LV" dirty="0"/>
            </a:br>
            <a:r>
              <a:rPr lang="lv-LV" dirty="0"/>
              <a:t>(P-D-C-A)</a:t>
            </a:r>
            <a:endParaRPr lang="en-GB" dirty="0"/>
          </a:p>
        </p:txBody>
      </p:sp>
      <p:pic>
        <p:nvPicPr>
          <p:cNvPr id="5" name="Satura vietturis 4">
            <a:extLst>
              <a:ext uri="{FF2B5EF4-FFF2-40B4-BE49-F238E27FC236}">
                <a16:creationId xmlns:a16="http://schemas.microsoft.com/office/drawing/2014/main" id="{264F8E85-72C7-36BC-2BCD-0B4B5BA0BC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611" y="1700979"/>
            <a:ext cx="8279458" cy="3205317"/>
          </a:xfrm>
          <a:prstGeom prst="rect">
            <a:avLst/>
          </a:prstGeom>
        </p:spPr>
      </p:pic>
      <p:pic>
        <p:nvPicPr>
          <p:cNvPr id="6" name="Attēls 5">
            <a:extLst>
              <a:ext uri="{FF2B5EF4-FFF2-40B4-BE49-F238E27FC236}">
                <a16:creationId xmlns:a16="http://schemas.microsoft.com/office/drawing/2014/main" id="{2E07335A-43DE-8237-4D87-6E5C20EDB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02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9432358-2081-8CDD-323B-8C20445C0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Viens ziņojums, dažādas </a:t>
            </a:r>
            <a:r>
              <a:rPr lang="lv-LV" dirty="0" err="1"/>
              <a:t>mērķgrupas</a:t>
            </a:r>
            <a:r>
              <a:rPr lang="lv-LV" dirty="0"/>
              <a:t> (piemērs)</a:t>
            </a:r>
            <a:endParaRPr lang="en-GB" dirty="0"/>
          </a:p>
        </p:txBody>
      </p:sp>
      <p:pic>
        <p:nvPicPr>
          <p:cNvPr id="9" name="Attēls 8">
            <a:extLst>
              <a:ext uri="{FF2B5EF4-FFF2-40B4-BE49-F238E27FC236}">
                <a16:creationId xmlns:a16="http://schemas.microsoft.com/office/drawing/2014/main" id="{CBFAACB7-F205-2451-7733-C39221CD2D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  <p:graphicFrame>
        <p:nvGraphicFramePr>
          <p:cNvPr id="12" name="Satura vietturis 11">
            <a:extLst>
              <a:ext uri="{FF2B5EF4-FFF2-40B4-BE49-F238E27FC236}">
                <a16:creationId xmlns:a16="http://schemas.microsoft.com/office/drawing/2014/main" id="{DE94F205-2812-23BA-5449-2968064A70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2358434"/>
              </p:ext>
            </p:extLst>
          </p:nvPr>
        </p:nvGraphicFramePr>
        <p:xfrm>
          <a:off x="3465096" y="1796716"/>
          <a:ext cx="8357936" cy="3513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4681">
                  <a:extLst>
                    <a:ext uri="{9D8B030D-6E8A-4147-A177-3AD203B41FA5}">
                      <a16:colId xmlns:a16="http://schemas.microsoft.com/office/drawing/2014/main" val="4000260891"/>
                    </a:ext>
                  </a:extLst>
                </a:gridCol>
                <a:gridCol w="4903255">
                  <a:extLst>
                    <a:ext uri="{9D8B030D-6E8A-4147-A177-3AD203B41FA5}">
                      <a16:colId xmlns:a16="http://schemas.microsoft.com/office/drawing/2014/main" val="322597447"/>
                    </a:ext>
                  </a:extLst>
                </a:gridCol>
              </a:tblGrid>
              <a:tr h="454724">
                <a:tc>
                  <a:txBody>
                    <a:bodyPr/>
                    <a:lstStyle/>
                    <a:p>
                      <a:pPr algn="ctr"/>
                      <a:r>
                        <a:rPr lang="lv-LV" dirty="0" err="1"/>
                        <a:t>Mērķgrupa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/>
                        <a:t>Ko grib zināt?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163677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r>
                        <a:rPr lang="lv-LV" dirty="0"/>
                        <a:t>Audzēknis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Vai te ir vērts mācīties?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283744"/>
                  </a:ext>
                </a:extLst>
              </a:tr>
              <a:tr h="784867">
                <a:tc>
                  <a:txBody>
                    <a:bodyPr/>
                    <a:lstStyle/>
                    <a:p>
                      <a:r>
                        <a:rPr lang="lv-LV" dirty="0"/>
                        <a:t>Darba devējs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Vai iegūtās prasmes/kompetences ir atbilstošas?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567453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r>
                        <a:rPr lang="lv-LV" dirty="0"/>
                        <a:t>Vadītājs/vadības komanda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Kur jāiegulda resursi, jāuzlabo procesi u.c.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229991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r>
                        <a:rPr lang="lv-LV" dirty="0"/>
                        <a:t>Pedagogi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Vai mans darbs ir jēgpilns, aktuāls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990069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r>
                        <a:rPr lang="lv-LV" dirty="0"/>
                        <a:t>Atbalsta personāls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 err="1"/>
                        <a:t>Problēmsituāciju</a:t>
                      </a:r>
                      <a:r>
                        <a:rPr lang="lv-LV" dirty="0"/>
                        <a:t> risināšana/mazināšana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34316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r>
                        <a:rPr lang="lv-LV" dirty="0"/>
                        <a:t>Tehniskie darbinieki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Materiāltehniskā bāze, tās uzturēšana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43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095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4357D1E-6F87-599D-1F9E-C62366BD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Darbs grupās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27062A1-7D75-F14F-B9DA-FDC3CAE9A9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r>
              <a:rPr lang="lv-LV" sz="2800" dirty="0"/>
              <a:t>Sadalīties grupās (4-5 cilvēki grupā), atbildes/idejas/domas raksta lapā</a:t>
            </a:r>
          </a:p>
          <a:p>
            <a:endParaRPr lang="lv-LV" dirty="0"/>
          </a:p>
          <a:p>
            <a:pPr marL="0" indent="0">
              <a:buNone/>
            </a:pPr>
            <a:r>
              <a:rPr lang="lv-LV" sz="3200" dirty="0"/>
              <a:t>1. jautājums:</a:t>
            </a:r>
          </a:p>
          <a:p>
            <a:pPr marL="457200" indent="-457200">
              <a:buAutoNum type="arabicPeriod"/>
            </a:pPr>
            <a:endParaRPr lang="lv-LV" sz="3200" dirty="0"/>
          </a:p>
          <a:p>
            <a:pPr marL="0" indent="0">
              <a:buNone/>
            </a:pPr>
            <a:r>
              <a:rPr lang="lv-LV" sz="3200" dirty="0"/>
              <a:t>Kādi ieguvumi no </a:t>
            </a:r>
            <a:r>
              <a:rPr lang="lv-LV" sz="3200" dirty="0" err="1"/>
              <a:t>pašvērtēšanas</a:t>
            </a:r>
            <a:r>
              <a:rPr lang="lv-LV" sz="3200" dirty="0"/>
              <a:t> procesa?</a:t>
            </a:r>
          </a:p>
          <a:p>
            <a:pPr marL="0" indent="0">
              <a:buNone/>
            </a:pPr>
            <a:r>
              <a:rPr lang="lv-LV" sz="3200" dirty="0"/>
              <a:t>(10 min. diskusija)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73E7DBDA-10F3-8625-7B2E-D73017638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0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1A54B-EABA-BBDB-03EB-6556AD17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BDAC3BF-940E-8AC0-FC95-0E413667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Darbs grupās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7E25E6E-E4F1-5E3F-2917-335DEAF28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r>
              <a:rPr lang="lv-LV" sz="3200" dirty="0"/>
              <a:t>2. jautājums:</a:t>
            </a:r>
          </a:p>
          <a:p>
            <a:pPr marL="457200" indent="-457200">
              <a:buAutoNum type="arabicPeriod"/>
            </a:pPr>
            <a:endParaRPr lang="lv-LV" sz="3200" dirty="0"/>
          </a:p>
          <a:p>
            <a:pPr marL="0" indent="0">
              <a:buNone/>
            </a:pPr>
            <a:r>
              <a:rPr lang="lv-LV" sz="3200" dirty="0"/>
              <a:t>Kas no pašnovērtējuma ziņojuma informācijas ir svarīgs? Kas ir formāls nedod pievienoto vērtību? Kā to uzlabot/mainīt, lai būtu saistošs?*</a:t>
            </a:r>
          </a:p>
          <a:p>
            <a:pPr marL="0" indent="0">
              <a:buNone/>
            </a:pPr>
            <a:r>
              <a:rPr lang="lv-LV" sz="3200" dirty="0"/>
              <a:t>(20 min. diskusija) </a:t>
            </a:r>
          </a:p>
          <a:p>
            <a:pPr marL="0" indent="0">
              <a:buNone/>
            </a:pPr>
            <a:endParaRPr lang="lv-LV" sz="3200" dirty="0"/>
          </a:p>
          <a:p>
            <a:pPr marL="0" indent="0">
              <a:buNone/>
            </a:pPr>
            <a:r>
              <a:rPr lang="lv-LV" sz="3200" dirty="0"/>
              <a:t>*Katra grupa atspoguļo konkrētu </a:t>
            </a:r>
            <a:r>
              <a:rPr lang="lv-LV" sz="3200" dirty="0" err="1"/>
              <a:t>mērķgrupu</a:t>
            </a:r>
            <a:r>
              <a:rPr lang="lv-LV" sz="3200" dirty="0"/>
              <a:t> (audzēkņi, darba devēji, vadības komanda u.c.) un atbild uz jautājumu no </a:t>
            </a:r>
            <a:r>
              <a:rPr lang="lv-LV" sz="3200" dirty="0" err="1"/>
              <a:t>mērķgrupas</a:t>
            </a:r>
            <a:r>
              <a:rPr lang="lv-LV" sz="3200" dirty="0"/>
              <a:t> </a:t>
            </a:r>
            <a:r>
              <a:rPr lang="lv-LV" sz="3200" dirty="0" err="1"/>
              <a:t>skatpunkta</a:t>
            </a:r>
            <a:r>
              <a:rPr lang="lv-LV" sz="3200" dirty="0"/>
              <a:t>.</a:t>
            </a:r>
          </a:p>
          <a:p>
            <a:pPr marL="0" indent="0">
              <a:buNone/>
            </a:pPr>
            <a:endParaRPr lang="lv-LV" sz="32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BE04A822-4A54-6D10-D7A4-E77AA8759F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34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26D59-7F58-C628-5053-042A8D971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4D25067-D4E4-876D-88A8-355D1FD83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Darbs grupās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EC6856E-5367-0113-E0A0-AB35AE04C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endParaRPr lang="lv-LV" sz="2800" dirty="0"/>
          </a:p>
          <a:p>
            <a:pPr marL="0" indent="0">
              <a:buNone/>
            </a:pPr>
            <a:r>
              <a:rPr lang="lv-LV" sz="3200" dirty="0"/>
              <a:t>3. jautājums:</a:t>
            </a:r>
          </a:p>
          <a:p>
            <a:pPr marL="457200" indent="-457200">
              <a:buAutoNum type="arabicPeriod"/>
            </a:pPr>
            <a:endParaRPr lang="lv-LV" sz="3200" dirty="0"/>
          </a:p>
          <a:p>
            <a:pPr marL="0" indent="0">
              <a:buNone/>
            </a:pPr>
            <a:r>
              <a:rPr lang="lv-LV" sz="3200" dirty="0"/>
              <a:t>EQAVET indikatori: kur vēl šos datus varu izmantot? Vai visi astoņi indikatori ir nepieciešami?</a:t>
            </a:r>
          </a:p>
          <a:p>
            <a:pPr marL="0" indent="0">
              <a:buNone/>
            </a:pPr>
            <a:r>
              <a:rPr lang="lv-LV" sz="3200" dirty="0"/>
              <a:t>(15 min. diskusija)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3C4CEC23-8E96-1DAB-C07D-4099A6D48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78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97CA0-B5EC-F691-6E8C-FD629D595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6DDF0DD-D596-FE34-A609-C0D82BA39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Darbs grupās</a:t>
            </a:r>
            <a:endParaRPr lang="en-GB" dirty="0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68749FFB-3A4C-7165-09C5-47098CB13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endParaRPr lang="lv-LV" sz="2800" dirty="0"/>
          </a:p>
          <a:p>
            <a:pPr marL="0" indent="0">
              <a:buNone/>
            </a:pPr>
            <a:r>
              <a:rPr lang="lv-LV" sz="3200" dirty="0"/>
              <a:t>4. jautājums:</a:t>
            </a:r>
          </a:p>
          <a:p>
            <a:pPr marL="457200" indent="-457200">
              <a:buAutoNum type="arabicPeriod"/>
            </a:pPr>
            <a:endParaRPr lang="lv-LV" sz="3200" dirty="0"/>
          </a:p>
          <a:p>
            <a:pPr marL="0" indent="0">
              <a:buNone/>
            </a:pPr>
            <a:r>
              <a:rPr lang="lv-LV" sz="3200" dirty="0"/>
              <a:t>Kuros elementos katru indikatoru iespējams integrēt? Kā atspoguļot?</a:t>
            </a:r>
          </a:p>
          <a:p>
            <a:pPr marL="0" indent="0">
              <a:buNone/>
            </a:pPr>
            <a:r>
              <a:rPr lang="lv-LV" sz="3200" dirty="0"/>
              <a:t>(10 min. diskusija)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546119D1-5D28-0A03-9D5A-9BC11B0E3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476" y="5860455"/>
            <a:ext cx="1563984" cy="83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382193"/>
      </p:ext>
    </p:extLst>
  </p:cSld>
  <p:clrMapOvr>
    <a:masterClrMapping/>
  </p:clrMapOvr>
</p:sld>
</file>

<file path=ppt/theme/theme1.xml><?xml version="1.0" encoding="utf-8"?>
<a:theme xmlns:a="http://schemas.openxmlformats.org/drawingml/2006/main" name="Rāmis">
  <a:themeElements>
    <a:clrScheme name="Pielāgots 2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864EA9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Rāmis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āmi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TM03457475[[fn=Rāmis]]</Template>
  <TotalTime>593</TotalTime>
  <Words>700</Words>
  <Application>Microsoft Office PowerPoint</Application>
  <PresentationFormat>Platekrāna</PresentationFormat>
  <Paragraphs>93</Paragraphs>
  <Slides>14</Slides>
  <Notes>4</Notes>
  <HiddenSlides>0</HiddenSlides>
  <MMClips>0</MMClips>
  <ScaleCrop>false</ScaleCrop>
  <HeadingPairs>
    <vt:vector size="6" baseType="variant">
      <vt:variant>
        <vt:lpstr>Lietotie fonti</vt:lpstr>
      </vt:variant>
      <vt:variant>
        <vt:i4>7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14</vt:i4>
      </vt:variant>
    </vt:vector>
  </HeadingPairs>
  <TitlesOfParts>
    <vt:vector size="22" baseType="lpstr">
      <vt:lpstr>MS PGothic</vt:lpstr>
      <vt:lpstr>Aptos</vt:lpstr>
      <vt:lpstr>Arial</vt:lpstr>
      <vt:lpstr>Calibri</vt:lpstr>
      <vt:lpstr>Corbel</vt:lpstr>
      <vt:lpstr>Times New Roman</vt:lpstr>
      <vt:lpstr>Wingdings 2</vt:lpstr>
      <vt:lpstr>Rāmis</vt:lpstr>
      <vt:lpstr>Pašnovērtējums kā kvalitātes sistēmas elements: satura integrācija un EQAVET indikatoru izmantošana</vt:lpstr>
      <vt:lpstr>Izglītības kvalitāte</vt:lpstr>
      <vt:lpstr>Iesaistītās puses izglītības kvalitātes nodrošināšanā</vt:lpstr>
      <vt:lpstr>PowerPoint prezentācija</vt:lpstr>
      <vt:lpstr>Pašvērtējuma nozīme</vt:lpstr>
      <vt:lpstr>Pašnovērtējuma ziņojuma saturs</vt:lpstr>
      <vt:lpstr>Izglītības kvalitātes vērtēšanas elementi</vt:lpstr>
      <vt:lpstr>Pašnovērtējuma ziņojuma saturs</vt:lpstr>
      <vt:lpstr>Kvalitātes cikls (P-D-C-A)</vt:lpstr>
      <vt:lpstr>Viens ziņojums, dažādas mērķgrupas (piemērs)</vt:lpstr>
      <vt:lpstr>Darbs grupās</vt:lpstr>
      <vt:lpstr>Darbs grupās</vt:lpstr>
      <vt:lpstr>Darbs grupās</vt:lpstr>
      <vt:lpstr>Darbs grupās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Agija Reča-Danga</dc:creator>
  <cp:lastModifiedBy>Agija Reča-Danga</cp:lastModifiedBy>
  <cp:revision>48</cp:revision>
  <cp:lastPrinted>2026-04-24T12:53:11Z</cp:lastPrinted>
  <dcterms:created xsi:type="dcterms:W3CDTF">2026-04-22T07:32:34Z</dcterms:created>
  <dcterms:modified xsi:type="dcterms:W3CDTF">2026-04-28T04:27:50Z</dcterms:modified>
</cp:coreProperties>
</file>